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6.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8.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9.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90" r:id="rId2"/>
    <p:sldId id="413" r:id="rId3"/>
    <p:sldId id="419" r:id="rId4"/>
    <p:sldId id="414" r:id="rId5"/>
    <p:sldId id="710" r:id="rId6"/>
    <p:sldId id="742" r:id="rId7"/>
    <p:sldId id="732" r:id="rId8"/>
    <p:sldId id="733" r:id="rId9"/>
    <p:sldId id="752" r:id="rId10"/>
    <p:sldId id="734" r:id="rId11"/>
    <p:sldId id="715" r:id="rId12"/>
    <p:sldId id="716" r:id="rId13"/>
    <p:sldId id="545" r:id="rId14"/>
    <p:sldId id="735" r:id="rId15"/>
    <p:sldId id="736" r:id="rId16"/>
    <p:sldId id="737" r:id="rId17"/>
    <p:sldId id="750" r:id="rId18"/>
    <p:sldId id="751" r:id="rId19"/>
    <p:sldId id="748" r:id="rId20"/>
    <p:sldId id="749" r:id="rId21"/>
    <p:sldId id="476" r:id="rId22"/>
    <p:sldId id="359" r:id="rId23"/>
    <p:sldId id="361" r:id="rId24"/>
    <p:sldId id="303" r:id="rId25"/>
    <p:sldId id="519" r:id="rId26"/>
    <p:sldId id="658" r:id="rId27"/>
    <p:sldId id="726" r:id="rId28"/>
    <p:sldId id="731" r:id="rId29"/>
    <p:sldId id="728" r:id="rId30"/>
    <p:sldId id="730" r:id="rId31"/>
    <p:sldId id="684" r:id="rId32"/>
    <p:sldId id="486" r:id="rId33"/>
    <p:sldId id="667" r:id="rId34"/>
    <p:sldId id="720" r:id="rId35"/>
    <p:sldId id="743" r:id="rId36"/>
    <p:sldId id="744" r:id="rId37"/>
    <p:sldId id="745" r:id="rId38"/>
    <p:sldId id="721" r:id="rId39"/>
    <p:sldId id="664" r:id="rId40"/>
    <p:sldId id="719" r:id="rId41"/>
    <p:sldId id="520" r:id="rId42"/>
    <p:sldId id="739" r:id="rId43"/>
    <p:sldId id="566" r:id="rId44"/>
    <p:sldId id="754" r:id="rId45"/>
    <p:sldId id="753" r:id="rId46"/>
    <p:sldId id="740" r:id="rId47"/>
    <p:sldId id="676" r:id="rId48"/>
    <p:sldId id="612" r:id="rId49"/>
    <p:sldId id="741" r:id="rId50"/>
    <p:sldId id="439" r:id="rId51"/>
    <p:sldId id="351" r:id="rId52"/>
    <p:sldId id="375" r:id="rId53"/>
    <p:sldId id="598" r:id="rId54"/>
    <p:sldId id="273" r:id="rId55"/>
    <p:sldId id="747" r:id="rId56"/>
    <p:sldId id="746" r:id="rId57"/>
    <p:sldId id="614" r:id="rId58"/>
    <p:sldId id="691" r:id="rId59"/>
    <p:sldId id="692" r:id="rId60"/>
    <p:sldId id="693" r:id="rId61"/>
    <p:sldId id="694" r:id="rId62"/>
    <p:sldId id="695" r:id="rId63"/>
    <p:sldId id="696" r:id="rId64"/>
    <p:sldId id="697" r:id="rId65"/>
    <p:sldId id="698" r:id="rId66"/>
    <p:sldId id="699" r:id="rId67"/>
    <p:sldId id="700" r:id="rId68"/>
    <p:sldId id="701" r:id="rId69"/>
    <p:sldId id="702" r:id="rId70"/>
    <p:sldId id="703" r:id="rId71"/>
    <p:sldId id="704" r:id="rId72"/>
    <p:sldId id="705" r:id="rId73"/>
    <p:sldId id="706" r:id="rId74"/>
    <p:sldId id="707" r:id="rId75"/>
    <p:sldId id="708" r:id="rId76"/>
    <p:sldId id="687" r:id="rId77"/>
    <p:sldId id="688" r:id="rId78"/>
    <p:sldId id="689" r:id="rId79"/>
    <p:sldId id="677" r:id="rId80"/>
    <p:sldId id="675" r:id="rId81"/>
    <p:sldId id="652" r:id="rId82"/>
    <p:sldId id="653" r:id="rId83"/>
    <p:sldId id="654" r:id="rId84"/>
    <p:sldId id="655" r:id="rId85"/>
    <p:sldId id="656" r:id="rId86"/>
    <p:sldId id="657" r:id="rId87"/>
    <p:sldId id="649" r:id="rId88"/>
    <p:sldId id="650" r:id="rId89"/>
    <p:sldId id="641" r:id="rId90"/>
    <p:sldId id="642" r:id="rId91"/>
    <p:sldId id="643" r:id="rId92"/>
    <p:sldId id="639" r:id="rId93"/>
    <p:sldId id="640" r:id="rId94"/>
    <p:sldId id="611" r:id="rId95"/>
    <p:sldId id="507" r:id="rId96"/>
    <p:sldId id="512" r:id="rId97"/>
    <p:sldId id="605" r:id="rId98"/>
    <p:sldId id="591" r:id="rId99"/>
    <p:sldId id="587" r:id="rId100"/>
    <p:sldId id="588" r:id="rId101"/>
    <p:sldId id="579" r:id="rId102"/>
    <p:sldId id="580" r:id="rId103"/>
    <p:sldId id="581" r:id="rId104"/>
    <p:sldId id="582" r:id="rId105"/>
    <p:sldId id="583" r:id="rId106"/>
    <p:sldId id="584" r:id="rId107"/>
    <p:sldId id="585" r:id="rId108"/>
    <p:sldId id="586" r:id="rId109"/>
    <p:sldId id="573" r:id="rId110"/>
    <p:sldId id="574" r:id="rId111"/>
    <p:sldId id="575" r:id="rId112"/>
    <p:sldId id="560" r:id="rId113"/>
    <p:sldId id="561" r:id="rId114"/>
    <p:sldId id="562" r:id="rId115"/>
    <p:sldId id="551" r:id="rId116"/>
    <p:sldId id="552" r:id="rId117"/>
    <p:sldId id="553" r:id="rId118"/>
    <p:sldId id="546" r:id="rId119"/>
    <p:sldId id="529" r:id="rId120"/>
    <p:sldId id="524" r:id="rId121"/>
    <p:sldId id="500" r:id="rId122"/>
    <p:sldId id="501" r:id="rId123"/>
    <p:sldId id="502" r:id="rId124"/>
    <p:sldId id="466" r:id="rId125"/>
    <p:sldId id="474" r:id="rId126"/>
    <p:sldId id="467" r:id="rId127"/>
    <p:sldId id="468" r:id="rId128"/>
    <p:sldId id="469" r:id="rId129"/>
    <p:sldId id="470" r:id="rId130"/>
    <p:sldId id="441" r:id="rId131"/>
    <p:sldId id="440" r:id="rId132"/>
    <p:sldId id="405" r:id="rId133"/>
    <p:sldId id="412" r:id="rId134"/>
    <p:sldId id="403" r:id="rId135"/>
    <p:sldId id="404" r:id="rId136"/>
    <p:sldId id="398" r:id="rId137"/>
    <p:sldId id="396" r:id="rId138"/>
    <p:sldId id="394" r:id="rId139"/>
    <p:sldId id="434" r:id="rId140"/>
    <p:sldId id="438" r:id="rId141"/>
    <p:sldId id="436" r:id="rId142"/>
    <p:sldId id="395" r:id="rId143"/>
    <p:sldId id="320" r:id="rId144"/>
    <p:sldId id="386" r:id="rId145"/>
    <p:sldId id="387" r:id="rId146"/>
    <p:sldId id="388" r:id="rId147"/>
    <p:sldId id="385" r:id="rId148"/>
    <p:sldId id="380" r:id="rId149"/>
    <p:sldId id="367" r:id="rId150"/>
    <p:sldId id="406" r:id="rId151"/>
    <p:sldId id="407" r:id="rId152"/>
    <p:sldId id="358" r:id="rId153"/>
    <p:sldId id="321" r:id="rId154"/>
    <p:sldId id="421" r:id="rId155"/>
    <p:sldId id="322" r:id="rId156"/>
    <p:sldId id="323" r:id="rId157"/>
    <p:sldId id="309" r:id="rId158"/>
    <p:sldId id="324" r:id="rId159"/>
    <p:sldId id="353" r:id="rId160"/>
    <p:sldId id="420" r:id="rId161"/>
    <p:sldId id="430" r:id="rId162"/>
    <p:sldId id="431" r:id="rId163"/>
    <p:sldId id="432" r:id="rId164"/>
    <p:sldId id="370" r:id="rId165"/>
    <p:sldId id="368" r:id="rId166"/>
    <p:sldId id="354"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42"/>
            <p14:sldId id="732"/>
            <p14:sldId id="733"/>
            <p14:sldId id="752"/>
            <p14:sldId id="734"/>
            <p14:sldId id="715"/>
            <p14:sldId id="716"/>
            <p14:sldId id="545"/>
            <p14:sldId id="735"/>
            <p14:sldId id="736"/>
            <p14:sldId id="737"/>
            <p14:sldId id="750"/>
            <p14:sldId id="751"/>
            <p14:sldId id="748"/>
            <p14:sldId id="749"/>
            <p14:sldId id="476"/>
            <p14:sldId id="359"/>
            <p14:sldId id="361"/>
            <p14:sldId id="303"/>
            <p14:sldId id="519"/>
            <p14:sldId id="658"/>
            <p14:sldId id="726"/>
            <p14:sldId id="731"/>
            <p14:sldId id="728"/>
            <p14:sldId id="730"/>
            <p14:sldId id="684"/>
            <p14:sldId id="486"/>
            <p14:sldId id="667"/>
            <p14:sldId id="720"/>
            <p14:sldId id="743"/>
            <p14:sldId id="744"/>
            <p14:sldId id="745"/>
            <p14:sldId id="721"/>
            <p14:sldId id="664"/>
            <p14:sldId id="719"/>
            <p14:sldId id="520"/>
            <p14:sldId id="739"/>
            <p14:sldId id="566"/>
            <p14:sldId id="754"/>
            <p14:sldId id="753"/>
            <p14:sldId id="740"/>
            <p14:sldId id="676"/>
            <p14:sldId id="612"/>
            <p14:sldId id="741"/>
            <p14:sldId id="439"/>
            <p14:sldId id="351"/>
            <p14:sldId id="375"/>
            <p14:sldId id="598"/>
            <p14:sldId id="273"/>
            <p14:sldId id="747"/>
            <p14:sldId id="746"/>
            <p14:sldId id="614"/>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46C"/>
    <a:srgbClr val="52C1C6"/>
    <a:srgbClr val="A252F1"/>
    <a:srgbClr val="F6A732"/>
    <a:srgbClr val="F39993"/>
    <a:srgbClr val="5ED0D5"/>
    <a:srgbClr val="52C0C5"/>
    <a:srgbClr val="F1F1F1"/>
    <a:srgbClr val="FFFFFF"/>
    <a:srgbClr val="B4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54"/>
    <p:restoredTop sz="91758"/>
  </p:normalViewPr>
  <p:slideViewPr>
    <p:cSldViewPr snapToGrid="0">
      <p:cViewPr>
        <p:scale>
          <a:sx n="93" d="100"/>
          <a:sy n="93" d="100"/>
        </p:scale>
        <p:origin x="544" y="600"/>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notesMaster" Target="notesMasters/notesMaster1.xml"/><Relationship Id="rId16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viewProps" Target="viewProps.xml"/><Relationship Id="rId171" Type="http://schemas.openxmlformats.org/officeDocument/2006/relationships/theme" Target="theme/theme1.xml"/><Relationship Id="rId172"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4" Type="http://schemas.openxmlformats.org/officeDocument/2006/relationships/chartUserShapes" Target="../drawings/drawing5.xml"/><Relationship Id="rId1" Type="http://schemas.microsoft.com/office/2011/relationships/chartStyle" Target="style14.xml"/><Relationship Id="rId2" Type="http://schemas.microsoft.com/office/2011/relationships/chartColorStyle" Target="colors14.xml"/></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6.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7.xml"/><Relationship Id="rId1" Type="http://schemas.microsoft.com/office/2011/relationships/chartStyle" Target="style22.xml"/><Relationship Id="rId2" Type="http://schemas.microsoft.com/office/2011/relationships/chartColorStyle" Target="colors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4" Type="http://schemas.openxmlformats.org/officeDocument/2006/relationships/chartUserShapes" Target="../drawings/drawing8.xml"/><Relationship Id="rId1" Type="http://schemas.microsoft.com/office/2011/relationships/chartStyle" Target="style23.xml"/><Relationship Id="rId2" Type="http://schemas.microsoft.com/office/2011/relationships/chartColorStyle" Target="colors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4" Type="http://schemas.openxmlformats.org/officeDocument/2006/relationships/chartUserShapes" Target="../drawings/drawing9.xml"/><Relationship Id="rId1" Type="http://schemas.microsoft.com/office/2011/relationships/chartStyle" Target="style24.xml"/><Relationship Id="rId2" Type="http://schemas.microsoft.com/office/2011/relationships/chartColorStyle" Target="colors24.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2.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3.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4.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01625312"/>
        <c:axId val="252246032"/>
      </c:lineChart>
      <c:catAx>
        <c:axId val="70162531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52246032"/>
        <c:crosses val="autoZero"/>
        <c:auto val="1"/>
        <c:lblAlgn val="ctr"/>
        <c:lblOffset val="100"/>
        <c:noMultiLvlLbl val="0"/>
      </c:catAx>
      <c:valAx>
        <c:axId val="25224603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0162531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4788080"/>
        <c:axId val="564314768"/>
      </c:barChart>
      <c:catAx>
        <c:axId val="5647880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4314768"/>
        <c:crosses val="autoZero"/>
        <c:auto val="1"/>
        <c:lblAlgn val="ctr"/>
        <c:lblOffset val="100"/>
        <c:noMultiLvlLbl val="0"/>
      </c:catAx>
      <c:valAx>
        <c:axId val="5643147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47880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95.83333333333327</c:v>
                </c:pt>
                <c:pt idx="13">
                  <c:v>95.83333333333327</c:v>
                </c:pt>
                <c:pt idx="14">
                  <c:v>95.83333333333327</c:v>
                </c:pt>
                <c:pt idx="15">
                  <c:v>83.33333333333329</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4902336"/>
        <c:axId val="564911152"/>
      </c:barChart>
      <c:catAx>
        <c:axId val="56490233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4911152"/>
        <c:crosses val="autoZero"/>
        <c:auto val="1"/>
        <c:lblAlgn val="ctr"/>
        <c:lblOffset val="100"/>
        <c:noMultiLvlLbl val="0"/>
      </c:catAx>
      <c:valAx>
        <c:axId val="56491115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4902336"/>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5073952"/>
        <c:axId val="565082352"/>
      </c:barChart>
      <c:catAx>
        <c:axId val="56507395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5082352"/>
        <c:crosses val="autoZero"/>
        <c:auto val="1"/>
        <c:lblAlgn val="ctr"/>
        <c:lblOffset val="100"/>
        <c:noMultiLvlLbl val="0"/>
      </c:catAx>
      <c:valAx>
        <c:axId val="56508235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5073952"/>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45336064"/>
        <c:axId val="544172192"/>
      </c:barChart>
      <c:catAx>
        <c:axId val="54533606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44172192"/>
        <c:crosses val="autoZero"/>
        <c:auto val="1"/>
        <c:lblAlgn val="ctr"/>
        <c:lblOffset val="100"/>
        <c:noMultiLvlLbl val="0"/>
      </c:catAx>
      <c:valAx>
        <c:axId val="54417219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45336064"/>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568423728"/>
        <c:axId val="509235248"/>
      </c:barChart>
      <c:catAx>
        <c:axId val="568423728"/>
        <c:scaling>
          <c:orientation val="minMax"/>
        </c:scaling>
        <c:delete val="1"/>
        <c:axPos val="b"/>
        <c:numFmt formatCode="General" sourceLinked="1"/>
        <c:majorTickMark val="none"/>
        <c:minorTickMark val="none"/>
        <c:tickLblPos val="nextTo"/>
        <c:crossAx val="509235248"/>
        <c:crosses val="autoZero"/>
        <c:auto val="1"/>
        <c:lblAlgn val="ctr"/>
        <c:lblOffset val="100"/>
        <c:noMultiLvlLbl val="0"/>
      </c:catAx>
      <c:valAx>
        <c:axId val="50923524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8423728"/>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6589888"/>
        <c:axId val="566598272"/>
      </c:barChart>
      <c:catAx>
        <c:axId val="56658988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598272"/>
        <c:crosses val="autoZero"/>
        <c:auto val="1"/>
        <c:lblAlgn val="ctr"/>
        <c:lblOffset val="100"/>
        <c:noMultiLvlLbl val="0"/>
      </c:catAx>
      <c:valAx>
        <c:axId val="56659827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58988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566752672"/>
        <c:axId val="566761008"/>
      </c:barChart>
      <c:catAx>
        <c:axId val="566752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761008"/>
        <c:crosses val="autoZero"/>
        <c:auto val="1"/>
        <c:lblAlgn val="ctr"/>
        <c:lblOffset val="100"/>
        <c:noMultiLvlLbl val="0"/>
      </c:catAx>
      <c:valAx>
        <c:axId val="56676100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6752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567364960"/>
        <c:axId val="567368880"/>
      </c:lineChart>
      <c:catAx>
        <c:axId val="5673649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67368880"/>
        <c:crosses val="autoZero"/>
        <c:auto val="1"/>
        <c:lblAlgn val="ctr"/>
        <c:lblOffset val="100"/>
        <c:noMultiLvlLbl val="0"/>
      </c:catAx>
      <c:valAx>
        <c:axId val="56736888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6736496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69943200"/>
        <c:axId val="569951632"/>
      </c:lineChart>
      <c:catAx>
        <c:axId val="5699432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951632"/>
        <c:crosses val="autoZero"/>
        <c:auto val="1"/>
        <c:lblAlgn val="ctr"/>
        <c:lblOffset val="100"/>
        <c:noMultiLvlLbl val="0"/>
      </c:catAx>
      <c:valAx>
        <c:axId val="56995163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6994320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69992800"/>
        <c:axId val="570001248"/>
      </c:lineChart>
      <c:catAx>
        <c:axId val="56999280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0001248"/>
        <c:crosses val="autoZero"/>
        <c:auto val="1"/>
        <c:lblAlgn val="ctr"/>
        <c:lblOffset val="100"/>
        <c:noMultiLvlLbl val="0"/>
      </c:catAx>
      <c:valAx>
        <c:axId val="570001248"/>
        <c:scaling>
          <c:orientation val="minMax"/>
          <c:max val="70.0"/>
        </c:scaling>
        <c:delete val="1"/>
        <c:axPos val="l"/>
        <c:numFmt formatCode="General" sourceLinked="0"/>
        <c:majorTickMark val="out"/>
        <c:minorTickMark val="none"/>
        <c:tickLblPos val="nextTo"/>
        <c:crossAx val="569992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622967248"/>
        <c:axId val="228027920"/>
      </c:lineChart>
      <c:catAx>
        <c:axId val="62296724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28027920"/>
        <c:crosses val="autoZero"/>
        <c:auto val="1"/>
        <c:lblAlgn val="ctr"/>
        <c:lblOffset val="100"/>
        <c:noMultiLvlLbl val="0"/>
      </c:catAx>
      <c:valAx>
        <c:axId val="22802792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22967248"/>
        <c:crosses val="autoZero"/>
        <c:crossBetween val="between"/>
      </c:valAx>
      <c:spPr>
        <a:noFill/>
        <a:ln w="50800">
          <a:solidFill>
            <a:schemeClr val="tx1"/>
          </a:solidFill>
        </a:ln>
        <a:effectLst/>
      </c:spPr>
    </c:plotArea>
    <c:legend>
      <c:legendPos val="t"/>
      <c:layout>
        <c:manualLayout>
          <c:xMode val="edge"/>
          <c:yMode val="edge"/>
          <c:x val="0.656835333459823"/>
          <c:y val="0.078046010377735"/>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70057152"/>
        <c:axId val="570065584"/>
      </c:lineChart>
      <c:catAx>
        <c:axId val="570057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0065584"/>
        <c:crosses val="autoZero"/>
        <c:auto val="1"/>
        <c:lblAlgn val="ctr"/>
        <c:lblOffset val="100"/>
        <c:noMultiLvlLbl val="0"/>
      </c:catAx>
      <c:valAx>
        <c:axId val="57006558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005715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80050064"/>
        <c:axId val="580058512"/>
      </c:lineChart>
      <c:catAx>
        <c:axId val="58005006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0058512"/>
        <c:crosses val="autoZero"/>
        <c:auto val="1"/>
        <c:lblAlgn val="ctr"/>
        <c:lblOffset val="100"/>
        <c:noMultiLvlLbl val="0"/>
      </c:catAx>
      <c:valAx>
        <c:axId val="580058512"/>
        <c:scaling>
          <c:orientation val="minMax"/>
          <c:max val="70.0"/>
        </c:scaling>
        <c:delete val="1"/>
        <c:axPos val="l"/>
        <c:numFmt formatCode="General" sourceLinked="0"/>
        <c:majorTickMark val="out"/>
        <c:minorTickMark val="none"/>
        <c:tickLblPos val="nextTo"/>
        <c:crossAx val="5800500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98135856"/>
        <c:axId val="598144288"/>
      </c:lineChart>
      <c:catAx>
        <c:axId val="59813585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144288"/>
        <c:crosses val="autoZero"/>
        <c:auto val="1"/>
        <c:lblAlgn val="ctr"/>
        <c:lblOffset val="100"/>
        <c:noMultiLvlLbl val="0"/>
      </c:catAx>
      <c:valAx>
        <c:axId val="59814428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13585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98246592"/>
        <c:axId val="598255024"/>
      </c:lineChart>
      <c:catAx>
        <c:axId val="5982465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255024"/>
        <c:crosses val="autoZero"/>
        <c:auto val="1"/>
        <c:lblAlgn val="ctr"/>
        <c:lblOffset val="100"/>
        <c:noMultiLvlLbl val="0"/>
      </c:catAx>
      <c:valAx>
        <c:axId val="5982550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246592"/>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98094352"/>
        <c:axId val="598115824"/>
      </c:lineChart>
      <c:catAx>
        <c:axId val="5980943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98115824"/>
        <c:crosses val="autoZero"/>
        <c:auto val="1"/>
        <c:lblAlgn val="ctr"/>
        <c:lblOffset val="100"/>
        <c:noMultiLvlLbl val="0"/>
      </c:catAx>
      <c:valAx>
        <c:axId val="5981158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9809435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203610320"/>
        <c:axId val="203462176"/>
      </c:lineChart>
      <c:catAx>
        <c:axId val="203610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3462176"/>
        <c:crosses val="autoZero"/>
        <c:auto val="1"/>
        <c:lblAlgn val="ctr"/>
        <c:lblOffset val="100"/>
        <c:noMultiLvlLbl val="0"/>
      </c:catAx>
      <c:valAx>
        <c:axId val="20346217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smtClean="0"/>
                  <a:t> Pupated</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3610320"/>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ser>
        <c:dLbls>
          <c:showLegendKey val="0"/>
          <c:showVal val="0"/>
          <c:showCatName val="0"/>
          <c:showSerName val="0"/>
          <c:showPercent val="0"/>
          <c:showBubbleSize val="0"/>
        </c:dLbls>
        <c:marker val="1"/>
        <c:smooth val="0"/>
        <c:axId val="657348976"/>
        <c:axId val="635574752"/>
      </c:lineChart>
      <c:catAx>
        <c:axId val="6573489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mtClean="0"/>
                  <a:t>Time (Days)</a:t>
                </a:r>
                <a:endParaRPr lang="en-US"/>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35574752"/>
        <c:crosses val="autoZero"/>
        <c:auto val="1"/>
        <c:lblAlgn val="ctr"/>
        <c:lblOffset val="100"/>
        <c:tickLblSkip val="2"/>
        <c:tickMarkSkip val="1"/>
        <c:noMultiLvlLbl val="0"/>
      </c:catAx>
      <c:valAx>
        <c:axId val="63557475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smtClean="0"/>
                  <a:t> Pupated</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57348976"/>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chemeClr val="accent1"/>
              </a:solidFill>
              <a:round/>
            </a:ln>
            <a:effectLst/>
          </c:spPr>
          <c:marker>
            <c:symbol val="circle"/>
            <c:size val="10"/>
            <c:spPr>
              <a:solidFill>
                <a:schemeClr val="accent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chemeClr val="accent2"/>
              </a:solidFill>
              <a:round/>
            </a:ln>
            <a:effectLst/>
          </c:spPr>
          <c:marker>
            <c:symbol val="circl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4.166666667</c:v>
                </c:pt>
                <c:pt idx="13">
                  <c:v>4.166666667</c:v>
                </c:pt>
                <c:pt idx="14">
                  <c:v>4.166666667</c:v>
                </c:pt>
                <c:pt idx="15">
                  <c:v>16.66666667</c:v>
                </c:pt>
                <c:pt idx="16">
                  <c:v>27.27272727</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ser>
        <c:dLbls>
          <c:showLegendKey val="0"/>
          <c:showVal val="0"/>
          <c:showCatName val="0"/>
          <c:showSerName val="0"/>
          <c:showPercent val="0"/>
          <c:showBubbleSize val="0"/>
        </c:dLbls>
        <c:marker val="1"/>
        <c:smooth val="0"/>
        <c:axId val="232199728"/>
        <c:axId val="202715712"/>
      </c:lineChart>
      <c:catAx>
        <c:axId val="23219972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mtClean="0"/>
                  <a:t>Time (Days)</a:t>
                </a:r>
                <a:endParaRPr lang="en-US"/>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02715712"/>
        <c:crosses val="autoZero"/>
        <c:auto val="1"/>
        <c:lblAlgn val="ctr"/>
        <c:lblOffset val="100"/>
        <c:tickLblSkip val="2"/>
        <c:tickMarkSkip val="1"/>
        <c:noMultiLvlLbl val="0"/>
      </c:catAx>
      <c:valAx>
        <c:axId val="20271571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smtClean="0"/>
                  <a:t> Pupated</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32199728"/>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24045456"/>
        <c:axId val="204224336"/>
      </c:lineChart>
      <c:catAx>
        <c:axId val="72404545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04224336"/>
        <c:crosses val="autoZero"/>
        <c:auto val="1"/>
        <c:lblAlgn val="ctr"/>
        <c:lblOffset val="100"/>
        <c:noMultiLvlLbl val="0"/>
      </c:catAx>
      <c:valAx>
        <c:axId val="20422433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24045456"/>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30111632"/>
        <c:axId val="700786112"/>
      </c:lineChart>
      <c:catAx>
        <c:axId val="23011163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00786112"/>
        <c:crosses val="autoZero"/>
        <c:auto val="1"/>
        <c:lblAlgn val="ctr"/>
        <c:lblOffset val="100"/>
        <c:noMultiLvlLbl val="0"/>
      </c:catAx>
      <c:valAx>
        <c:axId val="7007861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30111632"/>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258457680"/>
        <c:axId val="252325072"/>
      </c:barChart>
      <c:catAx>
        <c:axId val="2584576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52325072"/>
        <c:crosses val="autoZero"/>
        <c:auto val="1"/>
        <c:lblAlgn val="ctr"/>
        <c:lblOffset val="100"/>
        <c:noMultiLvlLbl val="0"/>
      </c:catAx>
      <c:valAx>
        <c:axId val="252325072"/>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58457680"/>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565336560"/>
        <c:axId val="565344640"/>
      </c:lineChart>
      <c:catAx>
        <c:axId val="565336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565344640"/>
        <c:crosses val="autoZero"/>
        <c:auto val="1"/>
        <c:lblAlgn val="ctr"/>
        <c:lblOffset val="100"/>
        <c:noMultiLvlLbl val="0"/>
      </c:catAx>
      <c:valAx>
        <c:axId val="5653446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565336560"/>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emf"/></Relationships>
</file>

<file path=ppt/diagrams/_rels/drawing7.x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smtClean="0"/>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smtClean="0"/>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smtClean="0"/>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smtClean="0"/>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6.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7.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8.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9.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6.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39.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smtClean="0"/>
              <a:t>mmaster’s</a:t>
            </a:r>
            <a:r>
              <a:rPr lang="en-US" baseline="0" smtClean="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14</a:t>
            </a:fld>
            <a:endParaRPr lang="en-US"/>
          </a:p>
        </p:txBody>
      </p:sp>
    </p:spTree>
    <p:extLst>
      <p:ext uri="{BB962C8B-B14F-4D97-AF65-F5344CB8AC3E}">
        <p14:creationId xmlns:p14="http://schemas.microsoft.com/office/powerpoint/2010/main" val="20572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15</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24</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40</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52</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118</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139</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158</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53973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157050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74425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smtClean="0"/>
              <a:t>Environmental conditions/resources are cyclic</a:t>
            </a:r>
          </a:p>
          <a:p>
            <a:r>
              <a:rPr lang="en-US" sz="1200" dirty="0" smtClean="0"/>
              <a:t>Environmental cues are cyclic and consistent</a:t>
            </a:r>
          </a:p>
          <a:p>
            <a:r>
              <a:rPr lang="en-US" sz="1200" dirty="0" smtClean="0"/>
              <a:t>Environmental cues are perceived by insects</a:t>
            </a:r>
          </a:p>
          <a:p>
            <a:r>
              <a:rPr lang="en-US" sz="1200" dirty="0" smtClean="0"/>
              <a:t>Insects monitor environmental cues to predict changes in environmental conditions/resources</a:t>
            </a:r>
          </a:p>
          <a:p>
            <a:r>
              <a:rPr lang="en-US" sz="1200" dirty="0" smtClean="0"/>
              <a:t>In temperate regions many insects rely on photoperiod</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12</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13</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10/23/18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tiff"/></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4.png"/><Relationship Id="rId5" Type="http://schemas.microsoft.com/office/2007/relationships/hdphoto" Target="../media/hdphoto3.wdp"/><Relationship Id="rId6" Type="http://schemas.openxmlformats.org/officeDocument/2006/relationships/image" Target="../media/image25.png"/><Relationship Id="rId7"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tiff"/><Relationship Id="rId3" Type="http://schemas.openxmlformats.org/officeDocument/2006/relationships/image" Target="../media/image129.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tiff"/><Relationship Id="rId3" Type="http://schemas.openxmlformats.org/officeDocument/2006/relationships/image" Target="../media/image134.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image" Target="../media/image137.png"/></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7.emf"/><Relationship Id="rId9" Type="http://schemas.openxmlformats.org/officeDocument/2006/relationships/image" Target="../media/image18.emf"/><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tiff"/></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13.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7.emf"/><Relationship Id="rId9" Type="http://schemas.openxmlformats.org/officeDocument/2006/relationships/image" Target="../media/image18.emf"/><Relationship Id="rId10"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 Id="rId3" Type="http://schemas.openxmlformats.org/officeDocument/2006/relationships/chart" Target="../charts/chart2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7.emf"/><Relationship Id="rId8" Type="http://schemas.openxmlformats.org/officeDocument/2006/relationships/image" Target="../media/image18.emf"/><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tif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tiff"/></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5.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45.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6.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7.png"/></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9.png"/></Relationships>
</file>

<file path=ppt/slides/_rels/slide148.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60.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4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9.png"/></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166.png"/><Relationship Id="rId10" Type="http://schemas.openxmlformats.org/officeDocument/2006/relationships/image" Target="../media/image11.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9.png"/><Relationship Id="rId17" Type="http://schemas.openxmlformats.org/officeDocument/2006/relationships/image" Target="../media/image164.png"/><Relationship Id="rId18" Type="http://schemas.microsoft.com/office/2007/relationships/hdphoto" Target="../media/hdphoto9.wdp"/><Relationship Id="rId19" Type="http://schemas.openxmlformats.org/officeDocument/2006/relationships/image" Target="../media/image165.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7.emf"/><Relationship Id="rId8" Type="http://schemas.openxmlformats.org/officeDocument/2006/relationships/image" Target="../media/image18.e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jpeg"/></Relationships>
</file>

<file path=ppt/slides/_rels/slide158.xml.rels><?xml version="1.0" encoding="UTF-8" standalone="yes"?>
<Relationships xmlns="http://schemas.openxmlformats.org/package/2006/relationships"><Relationship Id="rId3" Type="http://schemas.openxmlformats.org/officeDocument/2006/relationships/image" Target="../media/image168.jpeg"/><Relationship Id="rId4" Type="http://schemas.openxmlformats.org/officeDocument/2006/relationships/image" Target="../media/image169.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70.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164.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72.png"/><Relationship Id="rId5" Type="http://schemas.microsoft.com/office/2007/relationships/hdphoto" Target="../media/hdphoto11.wdp"/><Relationship Id="rId6" Type="http://schemas.openxmlformats.org/officeDocument/2006/relationships/image" Target="../media/image173.png"/><Relationship Id="rId7" Type="http://schemas.microsoft.com/office/2007/relationships/hdphoto" Target="../media/hdphoto12.wdp"/><Relationship Id="rId8" Type="http://schemas.openxmlformats.org/officeDocument/2006/relationships/image" Target="../media/image174.png"/><Relationship Id="rId9" Type="http://schemas.microsoft.com/office/2007/relationships/hdphoto" Target="../media/hdphoto13.wdp"/><Relationship Id="rId10" Type="http://schemas.openxmlformats.org/officeDocument/2006/relationships/image" Target="../media/image175.jpeg"/><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42.jpeg"/></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8.jpe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9.png"/><Relationship Id="rId5" Type="http://schemas.openxmlformats.org/officeDocument/2006/relationships/image" Target="../media/image41.pn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3.tiff"/><Relationship Id="rId5" Type="http://schemas.openxmlformats.org/officeDocument/2006/relationships/image" Target="../media/image11.emf"/><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9.png"/><Relationship Id="rId5" Type="http://schemas.openxmlformats.org/officeDocument/2006/relationships/image" Target="../media/image41.pn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tiff"/></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9.png"/><Relationship Id="rId5" Type="http://schemas.openxmlformats.org/officeDocument/2006/relationships/image" Target="../media/image41.pn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50.tiff"/><Relationship Id="rId5" Type="http://schemas.openxmlformats.org/officeDocument/2006/relationships/image" Target="../media/image43.tiff"/><Relationship Id="rId6" Type="http://schemas.openxmlformats.org/officeDocument/2006/relationships/image" Target="../media/image44.png"/><Relationship Id="rId7"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 Id="rId3" Type="http://schemas.openxmlformats.org/officeDocument/2006/relationships/image" Target="../media/image5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 Id="rId3" Type="http://schemas.openxmlformats.org/officeDocument/2006/relationships/image" Target="../media/image4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8.jpe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4.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 Id="rId3" Type="http://schemas.microsoft.com/office/2007/relationships/hdphoto" Target="../media/hdphoto7.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66.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tiff"/><Relationship Id="rId3" Type="http://schemas.openxmlformats.org/officeDocument/2006/relationships/image" Target="../media/image71.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tiff"/><Relationship Id="rId3" Type="http://schemas.openxmlformats.org/officeDocument/2006/relationships/image" Target="../media/image99.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tiff"/><Relationship Id="rId3" Type="http://schemas.openxmlformats.org/officeDocument/2006/relationships/image" Target="../media/image112.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8055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smtClean="0"/>
                <a:t>?</a:t>
              </a:r>
              <a:endParaRPr lang="en-US" sz="3600" b="1" dirty="0"/>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smtClean="0"/>
                <a:t>?</a:t>
              </a:r>
              <a:endParaRPr lang="en-US" sz="3600" b="1"/>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smtClean="0"/>
                <a:t>?</a:t>
              </a:r>
              <a:endParaRPr lang="en-US" sz="3600" b="1" dirty="0"/>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smtClean="0"/>
                <a:t>?</a:t>
              </a:r>
              <a:endParaRPr lang="en-US" sz="3600" b="1" dirty="0"/>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smtClean="0"/>
                <a:t>?</a:t>
              </a:r>
              <a:endParaRPr lang="en-US" sz="3600" b="1"/>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smtClean="0"/>
                <a:t>?</a:t>
              </a:r>
              <a:endParaRPr lang="en-US" sz="3600" b="1"/>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smtClean="0"/>
                <a:t>?</a:t>
              </a:r>
              <a:endParaRPr lang="en-US" sz="3600" b="1"/>
            </a:p>
          </p:txBody>
        </p:sp>
        <p:pic>
          <p:nvPicPr>
            <p:cNvPr id="43" name="Content Placeholder 5"/>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smtClean="0"/>
                <a:t>?</a:t>
              </a:r>
              <a:endParaRPr lang="en-US" sz="3600" b="1" dirty="0"/>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smtClean="0"/>
                <a:t>?</a:t>
              </a:r>
              <a:endParaRPr lang="en-US" sz="3600" b="1" dirty="0"/>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smtClean="0"/>
                <a:t>?</a:t>
              </a:r>
              <a:endParaRPr lang="en-US" sz="3600" b="1"/>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smtClean="0"/>
                <a:t>?</a:t>
              </a:r>
              <a:endParaRPr lang="en-US" sz="3600" b="1"/>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smtClean="0"/>
                <a:t>?</a:t>
              </a:r>
              <a:endParaRPr lang="en-US" sz="3600" b="1"/>
            </a:p>
          </p:txBody>
        </p:sp>
      </p:grpSp>
      <p:pic>
        <p:nvPicPr>
          <p:cNvPr id="49" name="Picture 48"/>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smtClean="0"/>
              <a:t>What season is it?</a:t>
            </a:r>
            <a:br>
              <a:rPr lang="en-US" sz="5400" dirty="0" smtClean="0"/>
            </a:br>
            <a:r>
              <a:rPr lang="en-US" sz="5400" dirty="0" smtClean="0"/>
              <a:t>Should I prepare for diapause?</a:t>
            </a:r>
            <a:endParaRPr lang="en-US" sz="5400" dirty="0"/>
          </a:p>
        </p:txBody>
      </p:sp>
    </p:spTree>
    <p:extLst>
      <p:ext uri="{BB962C8B-B14F-4D97-AF65-F5344CB8AC3E}">
        <p14:creationId xmlns:p14="http://schemas.microsoft.com/office/powerpoint/2010/main" val="1353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Photoperiod</a:t>
            </a:r>
            <a:endParaRPr lang="en-US" dirty="0"/>
          </a:p>
        </p:txBody>
      </p:sp>
      <p:sp>
        <p:nvSpPr>
          <p:cNvPr id="13" name="Content Placeholder 12"/>
          <p:cNvSpPr>
            <a:spLocks noGrp="1"/>
          </p:cNvSpPr>
          <p:nvPr>
            <p:ph idx="1"/>
          </p:nvPr>
        </p:nvSpPr>
        <p:spPr>
          <a:xfrm>
            <a:off x="876420" y="1391376"/>
            <a:ext cx="10439159" cy="4351338"/>
          </a:xfrm>
        </p:spPr>
        <p:txBody>
          <a:bodyPr/>
          <a:lstStyle/>
          <a:p>
            <a:r>
              <a:rPr lang="en-US" dirty="0" smtClean="0"/>
              <a:t>Used </a:t>
            </a:r>
            <a:r>
              <a:rPr lang="en-US" dirty="0"/>
              <a:t>by temperate </a:t>
            </a:r>
            <a:r>
              <a:rPr lang="en-US" dirty="0" smtClean="0"/>
              <a:t>European corn borers to </a:t>
            </a:r>
            <a:r>
              <a:rPr lang="en-US" dirty="0"/>
              <a:t>prepare for winter</a:t>
            </a:r>
          </a:p>
          <a:p>
            <a:r>
              <a:rPr lang="en-US" dirty="0" smtClean="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smtClean="0"/>
              <a:t>Summer: 6pm </a:t>
            </a:r>
            <a:endParaRPr lang="en-US" sz="2800" b="1"/>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smtClean="0">
                <a:solidFill>
                  <a:schemeClr val="bg1"/>
                </a:solidFill>
              </a:rPr>
              <a:t>Winter: 6pm </a:t>
            </a:r>
            <a:endParaRPr lang="en-US" sz="2800" b="1">
              <a:solidFill>
                <a:schemeClr val="bg1"/>
              </a:solidFill>
            </a:endParaRP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smtClean="0"/>
              <a:t>Photoperiod and  </a:t>
            </a:r>
            <a:r>
              <a:rPr lang="en-US" sz="5400" b="1" dirty="0"/>
              <a:t>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smtClean="0"/>
              <a:t>Metabolism </a:t>
            </a:r>
            <a:r>
              <a:rPr lang="en-US" sz="3600" dirty="0"/>
              <a:t>and Development </a:t>
            </a:r>
            <a:r>
              <a:rPr lang="en-US" sz="3600" dirty="0" smtClean="0"/>
              <a:t>suppressed</a:t>
            </a:r>
          </a:p>
          <a:p>
            <a:pPr lvl="1">
              <a:lnSpc>
                <a:spcPct val="110000"/>
              </a:lnSpc>
              <a:spcAft>
                <a:spcPts val="500"/>
              </a:spcAft>
            </a:pPr>
            <a:r>
              <a:rPr lang="en-US" sz="3600" dirty="0"/>
              <a:t>Feeding is terminated</a:t>
            </a:r>
            <a:r>
              <a:rPr lang="en-US" sz="3600" dirty="0" smtClean="0"/>
              <a:t>*</a:t>
            </a:r>
            <a:endParaRPr lang="en-US" sz="3600" dirty="0"/>
          </a:p>
          <a:p>
            <a:pPr lvl="1">
              <a:lnSpc>
                <a:spcPct val="110000"/>
              </a:lnSpc>
              <a:spcAft>
                <a:spcPts val="500"/>
              </a:spcAft>
            </a:pPr>
            <a:r>
              <a:rPr lang="en-US" sz="3600" dirty="0" smtClean="0"/>
              <a:t>Preparation for diapause</a:t>
            </a:r>
            <a:endParaRPr lang="en-US" sz="3600" dirty="0"/>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 xmlns:a16="http://schemas.microsoft.com/office/drawing/2014/main"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 xmlns:a16="http://schemas.microsoft.com/office/drawing/2014/main"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Carbohydrates</a:t>
            </a:r>
            <a:endParaRPr lang="en-US" sz="2400" kern="1200" dirty="0"/>
          </a:p>
        </p:txBody>
      </p:sp>
      <p:sp>
        <p:nvSpPr>
          <p:cNvPr id="13" name="Minus 9">
            <a:extLst>
              <a:ext uri="{FF2B5EF4-FFF2-40B4-BE49-F238E27FC236}">
                <a16:creationId xmlns="" xmlns:a16="http://schemas.microsoft.com/office/drawing/2014/main"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 xmlns:a16="http://schemas.microsoft.com/office/drawing/2014/main"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Lipids</a:t>
            </a:r>
            <a:endParaRPr lang="en-US" sz="2400" kern="1200" dirty="0"/>
          </a:p>
        </p:txBody>
      </p:sp>
    </p:spTree>
    <p:extLst>
      <p:ext uri="{BB962C8B-B14F-4D97-AF65-F5344CB8AC3E}">
        <p14:creationId xmlns:p14="http://schemas.microsoft.com/office/powerpoint/2010/main" val="133536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 xmlns:a16="http://schemas.microsoft.com/office/drawing/2014/main"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 xmlns:a16="http://schemas.microsoft.com/office/drawing/2014/main"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 xmlns:a16="http://schemas.microsoft.com/office/drawing/2014/main"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 xmlns:a16="http://schemas.microsoft.com/office/drawing/2014/main"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smtClean="0">
                <a:solidFill>
                  <a:schemeClr val="tx1"/>
                </a:solidFill>
              </a:rPr>
              <a:t>Do diapausing larvae have more </a:t>
            </a:r>
            <a:r>
              <a:rPr lang="en-US" sz="4000" b="1" u="sng" dirty="0" smtClean="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smtClean="0">
                <a:solidFill>
                  <a:schemeClr val="tx1"/>
                </a:solidFill>
              </a:rPr>
              <a:t>Do diapausing larvae have greater </a:t>
            </a:r>
            <a:r>
              <a:rPr lang="en-US" sz="4000" b="1" u="sng" dirty="0" smtClean="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LEAN/LIPID</a:t>
            </a:r>
            <a:r>
              <a:rPr lang="en-US" dirty="0" smtClean="0"/>
              <a:t> mass accumulation</a:t>
            </a:r>
            <a:endParaRPr lang="en-US" dirty="0"/>
          </a:p>
        </p:txBody>
      </p:sp>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smtClean="0">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 xmlns:a16="http://schemas.microsoft.com/office/drawing/2014/main" val="1718581615"/>
                    </a:ext>
                  </a:extLst>
                </a:gridCol>
                <a:gridCol w="2814769">
                  <a:extLst>
                    <a:ext uri="{9D8B030D-6E8A-4147-A177-3AD203B41FA5}">
                      <a16:colId xmlns="" xmlns:a16="http://schemas.microsoft.com/office/drawing/2014/main"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51735042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smtClean="0"/>
              <a:t>LEAN/LIPID</a:t>
            </a:r>
            <a:r>
              <a:rPr lang="en-US" dirty="0" smtClean="0"/>
              <a:t> mass depletion</a:t>
            </a:r>
            <a:endParaRPr lang="en-US" dirty="0"/>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smtClean="0">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Hypothesis:</a:t>
            </a:r>
          </a:p>
          <a:p>
            <a:pPr marL="566738" algn="ctr">
              <a:tabLst>
                <a:tab pos="11366500" algn="l"/>
              </a:tabLst>
            </a:pPr>
            <a:r>
              <a:rPr lang="en-US" sz="4800" dirty="0" smtClean="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smtClean="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smtClean="0"/>
              <a:t>When to compare larvae?</a:t>
            </a:r>
            <a:endParaRPr lang="en-US" sz="5400" dirty="0"/>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t>Development</a:t>
            </a:r>
            <a:endParaRPr lang="en-US" sz="4400" b="1" dirty="0"/>
          </a:p>
          <a:p>
            <a:pPr marL="1200150" lvl="1" indent="-742950">
              <a:lnSpc>
                <a:spcPct val="120000"/>
              </a:lnSpc>
              <a:spcAft>
                <a:spcPts val="500"/>
              </a:spcAft>
              <a:buFont typeface="+mj-lt"/>
              <a:buAutoNum type="arabicPeriod"/>
            </a:pPr>
            <a:r>
              <a:rPr lang="en-US" sz="4400" b="1" dirty="0" smtClean="0"/>
              <a:t>Metabolic activity</a:t>
            </a:r>
            <a:endParaRPr lang="en-US" sz="4400" b="1" dirty="0"/>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smtClean="0"/>
              <a:t>Short-Diapause</a:t>
            </a:r>
            <a:endParaRPr lang="en-US" sz="2400"/>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smtClean="0"/>
              <a:t>Long-Diapause</a:t>
            </a:r>
            <a:endParaRPr lang="en-US" sz="2400" dirty="0"/>
          </a:p>
        </p:txBody>
      </p:sp>
    </p:spTree>
    <p:extLst>
      <p:ext uri="{BB962C8B-B14F-4D97-AF65-F5344CB8AC3E}">
        <p14:creationId xmlns:p14="http://schemas.microsoft.com/office/powerpoint/2010/main" val="1059268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larvae respond?</a:t>
            </a:r>
            <a:endParaRPr lang="en-US" dirty="0"/>
          </a:p>
        </p:txBody>
      </p:sp>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3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508009167"/>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689599"/>
            <a:ext cx="638342" cy="456784"/>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3443800" y="1403441"/>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2" name="TextBox 11"/>
          <p:cNvSpPr txBox="1"/>
          <p:nvPr/>
        </p:nvSpPr>
        <p:spPr>
          <a:xfrm>
            <a:off x="9034272" y="5105400"/>
            <a:ext cx="2139518" cy="461665"/>
          </a:xfrm>
          <a:prstGeom prst="rect">
            <a:avLst/>
          </a:prstGeom>
          <a:solidFill>
            <a:schemeClr val="accent3"/>
          </a:solidFill>
        </p:spPr>
        <p:txBody>
          <a:bodyPr wrap="square" rtlCol="0">
            <a:spAutoFit/>
          </a:bodyPr>
          <a:lstStyle/>
          <a:p>
            <a:r>
              <a:rPr lang="en-US" sz="2400" b="1" dirty="0" smtClean="0"/>
              <a:t>Long-Diapause</a:t>
            </a:r>
            <a:endParaRPr lang="en-US" sz="2400" b="1" dirty="0"/>
          </a:p>
        </p:txBody>
      </p:sp>
      <p:cxnSp>
        <p:nvCxnSpPr>
          <p:cNvPr id="14" name="Straight Connector 13"/>
          <p:cNvCxnSpPr/>
          <p:nvPr/>
        </p:nvCxnSpPr>
        <p:spPr>
          <a:xfrm>
            <a:off x="4297680" y="312516"/>
            <a:ext cx="0" cy="6418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154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65196332"/>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 xmlns:a16="http://schemas.microsoft.com/office/drawing/2014/main"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5689599"/>
            <a:ext cx="638342" cy="456784"/>
          </a:xfrm>
          <a:prstGeom prst="rect">
            <a:avLst/>
          </a:prstGeom>
        </p:spPr>
      </p:pic>
      <p:sp>
        <p:nvSpPr>
          <p:cNvPr id="8" name="Rectangle 7">
            <a:extLst>
              <a:ext uri="{FF2B5EF4-FFF2-40B4-BE49-F238E27FC236}">
                <a16:creationId xmlns="" xmlns:a16="http://schemas.microsoft.com/office/drawing/2014/main" id="{D8656982-5B13-4EB8-BBC5-21642C649F27}"/>
              </a:ext>
            </a:extLst>
          </p:cNvPr>
          <p:cNvSpPr/>
          <p:nvPr/>
        </p:nvSpPr>
        <p:spPr>
          <a:xfrm rot="16036543">
            <a:off x="3443800" y="1403441"/>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2" name="TextBox 11"/>
          <p:cNvSpPr txBox="1"/>
          <p:nvPr/>
        </p:nvSpPr>
        <p:spPr>
          <a:xfrm>
            <a:off x="9034272" y="5105400"/>
            <a:ext cx="2139518" cy="461665"/>
          </a:xfrm>
          <a:prstGeom prst="rect">
            <a:avLst/>
          </a:prstGeom>
          <a:solidFill>
            <a:schemeClr val="accent3"/>
          </a:solidFill>
        </p:spPr>
        <p:txBody>
          <a:bodyPr wrap="square" rtlCol="0">
            <a:spAutoFit/>
          </a:bodyPr>
          <a:lstStyle/>
          <a:p>
            <a:r>
              <a:rPr lang="en-US" sz="2400" b="1" dirty="0" smtClean="0"/>
              <a:t>Long-Diapause</a:t>
            </a:r>
            <a:endParaRPr lang="en-US" sz="2400" b="1" dirty="0"/>
          </a:p>
        </p:txBody>
      </p:sp>
      <p:cxnSp>
        <p:nvCxnSpPr>
          <p:cNvPr id="14" name="Straight Connector 13"/>
          <p:cNvCxnSpPr/>
          <p:nvPr/>
        </p:nvCxnSpPr>
        <p:spPr>
          <a:xfrm>
            <a:off x="4297680" y="312516"/>
            <a:ext cx="0" cy="6418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34272" y="2016461"/>
            <a:ext cx="2139518" cy="461665"/>
          </a:xfrm>
          <a:prstGeom prst="rect">
            <a:avLst/>
          </a:prstGeom>
          <a:solidFill>
            <a:schemeClr val="accent4"/>
          </a:solidFill>
        </p:spPr>
        <p:txBody>
          <a:bodyPr wrap="square" rtlCol="0">
            <a:spAutoFit/>
          </a:bodyPr>
          <a:lstStyle/>
          <a:p>
            <a:r>
              <a:rPr lang="en-US" sz="2400" b="1" dirty="0" smtClean="0">
                <a:solidFill>
                  <a:schemeClr val="bg1"/>
                </a:solidFill>
              </a:rPr>
              <a:t>Short-Diapause</a:t>
            </a:r>
            <a:endParaRPr lang="en-US" sz="2400" b="1" dirty="0">
              <a:solidFill>
                <a:schemeClr val="bg1"/>
              </a:solidFill>
            </a:endParaRPr>
          </a:p>
        </p:txBody>
      </p:sp>
    </p:spTree>
    <p:extLst>
      <p:ext uri="{BB962C8B-B14F-4D97-AF65-F5344CB8AC3E}">
        <p14:creationId xmlns:p14="http://schemas.microsoft.com/office/powerpoint/2010/main" val="1900699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t>Development</a:t>
            </a:r>
            <a:endParaRPr lang="en-US" sz="4400" b="1" dirty="0"/>
          </a:p>
          <a:p>
            <a:pPr marL="1200150" lvl="1" indent="-742950">
              <a:lnSpc>
                <a:spcPct val="120000"/>
              </a:lnSpc>
              <a:spcAft>
                <a:spcPts val="500"/>
              </a:spcAft>
              <a:buFont typeface="+mj-lt"/>
              <a:buAutoNum type="arabicPeriod"/>
            </a:pPr>
            <a:r>
              <a:rPr lang="en-US" sz="4400" b="1" dirty="0" smtClean="0"/>
              <a:t>Metabolic activity</a:t>
            </a:r>
            <a:endParaRPr lang="en-US" sz="4400" b="1" dirty="0"/>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smtClean="0"/>
              <a:t>When to compare larvae?</a:t>
            </a:r>
            <a:endParaRPr lang="en-US" sz="5400" dirty="0"/>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Separating Shallow Diapause and Deep Diapause</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3000" r="21286" b="5555"/>
          <a:stretch/>
        </p:blipFill>
        <p:spPr>
          <a:xfrm>
            <a:off x="1398912" y="376238"/>
            <a:ext cx="9116264" cy="5951784"/>
          </a:xfrm>
          <a:prstGeom prst="rect">
            <a:avLst/>
          </a:prstGeom>
        </p:spPr>
      </p:pic>
      <p:sp>
        <p:nvSpPr>
          <p:cNvPr id="2" name="Rectangle 1">
            <a:extLst>
              <a:ext uri="{FF2B5EF4-FFF2-40B4-BE49-F238E27FC236}">
                <a16:creationId xmlns="" xmlns:a16="http://schemas.microsoft.com/office/drawing/2014/main" id="{E7E3B844-2012-4A57-A751-303A46516047}"/>
              </a:ext>
            </a:extLst>
          </p:cNvPr>
          <p:cNvSpPr/>
          <p:nvPr/>
        </p:nvSpPr>
        <p:spPr>
          <a:xfrm>
            <a:off x="825501" y="259775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 xmlns:a16="http://schemas.microsoft.com/office/drawing/2014/main" id="{E7E3B844-2012-4A57-A751-303A46516047}"/>
              </a:ext>
            </a:extLst>
          </p:cNvPr>
          <p:cNvSpPr/>
          <p:nvPr/>
        </p:nvSpPr>
        <p:spPr>
          <a:xfrm>
            <a:off x="4881643" y="6369544"/>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smtClean="0">
                <a:solidFill>
                  <a:schemeClr val="tx1"/>
                </a:solidFill>
              </a:rPr>
              <a:t>Time (days)</a:t>
            </a:r>
            <a:endParaRPr lang="en-US" sz="2800" dirty="0">
              <a:solidFill>
                <a:schemeClr val="tx1"/>
              </a:solidFill>
            </a:endParaRPr>
          </a:p>
        </p:txBody>
      </p:sp>
      <p:sp>
        <p:nvSpPr>
          <p:cNvPr id="9" name="Rectangle 8"/>
          <p:cNvSpPr/>
          <p:nvPr/>
        </p:nvSpPr>
        <p:spPr>
          <a:xfrm>
            <a:off x="7873999" y="685800"/>
            <a:ext cx="2311401" cy="8110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36733" y="880540"/>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8160502" y="950135"/>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51476" y="1252940"/>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227706" y="1183345"/>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636620" y="805106"/>
            <a:ext cx="1548780" cy="307777"/>
          </a:xfrm>
          <a:prstGeom prst="rect">
            <a:avLst/>
          </a:prstGeom>
          <a:noFill/>
        </p:spPr>
        <p:txBody>
          <a:bodyPr wrap="square" rtlCol="0">
            <a:spAutoFit/>
          </a:bodyPr>
          <a:lstStyle/>
          <a:p>
            <a:r>
              <a:rPr lang="en-US" sz="1400" b="1" smtClean="0"/>
              <a:t>Shallow Diapause</a:t>
            </a:r>
            <a:endParaRPr lang="en-US" sz="1400" b="1" dirty="0" smtClean="0"/>
          </a:p>
        </p:txBody>
      </p:sp>
      <p:sp>
        <p:nvSpPr>
          <p:cNvPr id="17" name="TextBox 16"/>
          <p:cNvSpPr txBox="1"/>
          <p:nvPr/>
        </p:nvSpPr>
        <p:spPr>
          <a:xfrm>
            <a:off x="8636620" y="1088969"/>
            <a:ext cx="1548780" cy="307777"/>
          </a:xfrm>
          <a:prstGeom prst="rect">
            <a:avLst/>
          </a:prstGeom>
          <a:noFill/>
        </p:spPr>
        <p:txBody>
          <a:bodyPr wrap="square" rtlCol="0">
            <a:spAutoFit/>
          </a:bodyPr>
          <a:lstStyle/>
          <a:p>
            <a:r>
              <a:rPr lang="en-US" sz="1400" b="1" smtClean="0"/>
              <a:t>Deep Diapause</a:t>
            </a:r>
            <a:endParaRPr lang="en-US" sz="1400" b="1" dirty="0" smtClean="0"/>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233217"/>
            <a:ext cx="615553" cy="3865489"/>
          </a:xfrm>
          <a:prstGeom prst="rect">
            <a:avLst/>
          </a:prstGeom>
          <a:noFill/>
        </p:spPr>
        <p:txBody>
          <a:bodyPr vert="vert270" wrap="square" rtlCol="0">
            <a:spAutoFit/>
          </a:bodyPr>
          <a:lstStyle/>
          <a:p>
            <a:r>
              <a:rPr lang="en-US" sz="2800" smtClean="0"/>
              <a:t>CO</a:t>
            </a:r>
            <a:r>
              <a:rPr lang="en-US" sz="2800" baseline="-25000" smtClean="0"/>
              <a:t>2 </a:t>
            </a:r>
            <a:r>
              <a:rPr lang="en-US" sz="2800" smtClean="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smtClean="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1398912" y="376238"/>
            <a:ext cx="9394175" cy="5951784"/>
          </a:xfrm>
          <a:prstGeom prst="rect">
            <a:avLst/>
          </a:prstGeom>
        </p:spPr>
      </p:pic>
      <p:sp>
        <p:nvSpPr>
          <p:cNvPr id="34" name="Rectangle 33"/>
          <p:cNvSpPr/>
          <p:nvPr/>
        </p:nvSpPr>
        <p:spPr>
          <a:xfrm>
            <a:off x="7873999" y="685800"/>
            <a:ext cx="2311401" cy="8110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36733" y="880540"/>
            <a:ext cx="200550" cy="152817"/>
          </a:xfrm>
          <a:prstGeom prst="ellipse">
            <a:avLst/>
          </a:prstGeom>
          <a:solidFill>
            <a:srgbClr val="52C1C6"/>
          </a:solidFill>
          <a:ln>
            <a:solidFill>
              <a:srgbClr val="52C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8160502" y="950135"/>
            <a:ext cx="386415" cy="0"/>
          </a:xfrm>
          <a:prstGeom prst="line">
            <a:avLst/>
          </a:prstGeom>
          <a:ln w="76200" cap="rnd">
            <a:solidFill>
              <a:srgbClr val="52C1C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51476" y="1252940"/>
            <a:ext cx="386415" cy="0"/>
          </a:xfrm>
          <a:prstGeom prst="line">
            <a:avLst/>
          </a:prstGeom>
          <a:ln w="76200" cap="rnd">
            <a:solidFill>
              <a:srgbClr val="F0746C"/>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227706" y="1183345"/>
            <a:ext cx="200550" cy="152817"/>
          </a:xfrm>
          <a:prstGeom prst="ellipse">
            <a:avLst/>
          </a:prstGeom>
          <a:solidFill>
            <a:srgbClr val="F0746C"/>
          </a:solidFill>
          <a:ln>
            <a:solidFill>
              <a:srgbClr val="F07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8636620" y="805106"/>
            <a:ext cx="1548780" cy="307777"/>
          </a:xfrm>
          <a:prstGeom prst="rect">
            <a:avLst/>
          </a:prstGeom>
          <a:noFill/>
        </p:spPr>
        <p:txBody>
          <a:bodyPr wrap="square" rtlCol="0">
            <a:spAutoFit/>
          </a:bodyPr>
          <a:lstStyle/>
          <a:p>
            <a:r>
              <a:rPr lang="en-US" sz="1400" b="1" smtClean="0"/>
              <a:t>Shallow Diapause</a:t>
            </a:r>
            <a:endParaRPr lang="en-US" sz="1400" b="1" dirty="0" smtClean="0"/>
          </a:p>
        </p:txBody>
      </p:sp>
      <p:sp>
        <p:nvSpPr>
          <p:cNvPr id="40" name="TextBox 39"/>
          <p:cNvSpPr txBox="1"/>
          <p:nvPr/>
        </p:nvSpPr>
        <p:spPr>
          <a:xfrm>
            <a:off x="8636620" y="1088969"/>
            <a:ext cx="1548780" cy="307777"/>
          </a:xfrm>
          <a:prstGeom prst="rect">
            <a:avLst/>
          </a:prstGeom>
          <a:noFill/>
        </p:spPr>
        <p:txBody>
          <a:bodyPr wrap="square" rtlCol="0">
            <a:spAutoFit/>
          </a:bodyPr>
          <a:lstStyle/>
          <a:p>
            <a:r>
              <a:rPr lang="en-US" sz="1400" b="1" smtClean="0"/>
              <a:t>Deep Diapause</a:t>
            </a:r>
            <a:endParaRPr lang="en-US" sz="1400" b="1" dirty="0" smtClean="0"/>
          </a:p>
        </p:txBody>
      </p: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a:t>
            </a:r>
            <a:r>
              <a:rPr lang="en-US" sz="4400" b="1" dirty="0" smtClean="0"/>
              <a:t>evelopment</a:t>
            </a:r>
            <a:endParaRPr lang="en-US" sz="4400" b="1" dirty="0"/>
          </a:p>
          <a:p>
            <a:pPr marL="1200150" lvl="1" indent="-742950">
              <a:lnSpc>
                <a:spcPct val="120000"/>
              </a:lnSpc>
              <a:spcAft>
                <a:spcPts val="500"/>
              </a:spcAft>
              <a:buFont typeface="+mj-lt"/>
              <a:buAutoNum type="arabicPeriod"/>
            </a:pPr>
            <a:r>
              <a:rPr lang="en-US" sz="4400" b="1" dirty="0" smtClean="0"/>
              <a:t>Metabolic activity</a:t>
            </a:r>
            <a:endParaRPr lang="en-US" sz="4400" b="1" dirty="0"/>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smtClean="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smtClean="0"/>
              <a:t>Why compare at the wandering stage?</a:t>
            </a:r>
            <a:endParaRPr lang="en-US" b="1" dirty="0"/>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smtClean="0"/>
                <a:t>30 mins</a:t>
              </a:r>
              <a:endParaRPr lang="en-US" sz="2400" b="1" dirty="0"/>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3962400" y="3443350"/>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8569460" y="3788694"/>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smtClean="0"/>
              <a:t>Time (days)</a:t>
            </a:r>
            <a:endParaRPr lang="en-US"/>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smtClean="0"/>
              <a:t>Wandering Density Plot</a:t>
            </a:r>
            <a:endParaRPr lang="en-US"/>
          </a:p>
        </p:txBody>
      </p:sp>
      <p:grpSp>
        <p:nvGrpSpPr>
          <p:cNvPr id="21" name="Group 20"/>
          <p:cNvGrpSpPr/>
          <p:nvPr/>
        </p:nvGrpSpPr>
        <p:grpSpPr>
          <a:xfrm>
            <a:off x="3433553" y="1588818"/>
            <a:ext cx="2590801" cy="553601"/>
            <a:chOff x="9371248" y="3004806"/>
            <a:chExt cx="2590801" cy="553601"/>
          </a:xfrm>
        </p:grpSpPr>
        <p:sp>
          <p:nvSpPr>
            <p:cNvPr id="14" name="Rectangle 13"/>
            <p:cNvSpPr/>
            <p:nvPr/>
          </p:nvSpPr>
          <p:spPr>
            <a:xfrm>
              <a:off x="9371248" y="3004806"/>
              <a:ext cx="2590801" cy="553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smtClean="0">
                  <a:solidFill>
                    <a:schemeClr val="tx1"/>
                  </a:solidFill>
                </a:rPr>
                <a:t>Short-Diapause Genotype</a:t>
              </a:r>
            </a:p>
            <a:p>
              <a:pPr algn="r"/>
              <a:r>
                <a:rPr lang="en-US" sz="1400" dirty="0" smtClean="0">
                  <a:solidFill>
                    <a:schemeClr val="tx1"/>
                  </a:solidFill>
                </a:rPr>
                <a:t>Long Diapause Genotype</a:t>
              </a:r>
              <a:endParaRPr lang="en-US" sz="1400" dirty="0">
                <a:solidFill>
                  <a:schemeClr val="tx1"/>
                </a:solidFill>
              </a:endParaRPr>
            </a:p>
          </p:txBody>
        </p:sp>
        <p:cxnSp>
          <p:nvCxnSpPr>
            <p:cNvPr id="16" name="Straight Connector 15"/>
            <p:cNvCxnSpPr/>
            <p:nvPr/>
          </p:nvCxnSpPr>
          <p:spPr>
            <a:xfrm flipH="1">
              <a:off x="9392087" y="3396932"/>
              <a:ext cx="581370"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9392087" y="3158966"/>
              <a:ext cx="581370"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3273009" y="4220134"/>
            <a:ext cx="2268506" cy="307777"/>
          </a:xfrm>
          <a:prstGeom prst="rect">
            <a:avLst/>
          </a:prstGeom>
          <a:noFill/>
        </p:spPr>
        <p:txBody>
          <a:bodyPr wrap="none" rtlCol="0">
            <a:spAutoFit/>
          </a:bodyPr>
          <a:lstStyle/>
          <a:p>
            <a:r>
              <a:rPr lang="en-US" sz="1400" smtClean="0"/>
              <a:t>Non Diapause </a:t>
            </a:r>
            <a:r>
              <a:rPr lang="en-US" sz="1400" dirty="0" smtClean="0"/>
              <a:t>Programming </a:t>
            </a:r>
            <a:endParaRPr lang="en-US" sz="1400" dirty="0"/>
          </a:p>
        </p:txBody>
      </p:sp>
      <p:sp>
        <p:nvSpPr>
          <p:cNvPr id="2" name="TextBox 1"/>
          <p:cNvSpPr txBox="1"/>
          <p:nvPr/>
        </p:nvSpPr>
        <p:spPr>
          <a:xfrm>
            <a:off x="113056" y="103703"/>
            <a:ext cx="6133346" cy="3693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Linear Model (wandering ～ Photoperiod x Diapause genotype)</a:t>
            </a:r>
            <a:endParaRPr lang="en-US" dirty="0"/>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smtClean="0"/>
              <a:t>Time (days)</a:t>
            </a:r>
            <a:endParaRPr lang="en-US"/>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smtClean="0"/>
              <a:t>Wandering Density Plot</a:t>
            </a:r>
            <a:endParaRPr lang="en-US"/>
          </a:p>
        </p:txBody>
      </p:sp>
      <p:sp>
        <p:nvSpPr>
          <p:cNvPr id="29" name="TextBox 28"/>
          <p:cNvSpPr txBox="1"/>
          <p:nvPr/>
        </p:nvSpPr>
        <p:spPr>
          <a:xfrm>
            <a:off x="7257545" y="4096172"/>
            <a:ext cx="1923860" cy="307777"/>
          </a:xfrm>
          <a:prstGeom prst="rect">
            <a:avLst/>
          </a:prstGeom>
          <a:noFill/>
        </p:spPr>
        <p:txBody>
          <a:bodyPr wrap="none" rtlCol="0">
            <a:spAutoFit/>
          </a:bodyPr>
          <a:lstStyle/>
          <a:p>
            <a:r>
              <a:rPr lang="en-US" sz="1400" dirty="0" smtClean="0"/>
              <a:t>Diapause Programming </a:t>
            </a:r>
            <a:endParaRPr lang="en-US" sz="1400" dirty="0"/>
          </a:p>
        </p:txBody>
      </p:sp>
      <p:sp>
        <p:nvSpPr>
          <p:cNvPr id="30" name="TextBox 29"/>
          <p:cNvSpPr txBox="1"/>
          <p:nvPr/>
        </p:nvSpPr>
        <p:spPr>
          <a:xfrm>
            <a:off x="9673562" y="1280844"/>
            <a:ext cx="595035" cy="584775"/>
          </a:xfrm>
          <a:prstGeom prst="rect">
            <a:avLst/>
          </a:prstGeom>
          <a:noFill/>
        </p:spPr>
        <p:txBody>
          <a:bodyPr wrap="none" rtlCol="0">
            <a:spAutoFit/>
          </a:bodyPr>
          <a:lstStyle/>
          <a:p>
            <a:r>
              <a:rPr lang="en-US" sz="3200" b="1" smtClean="0"/>
              <a:t>**</a:t>
            </a:r>
            <a:endParaRPr lang="en-US" sz="3200" b="1"/>
          </a:p>
        </p:txBody>
      </p:sp>
      <p:sp>
        <p:nvSpPr>
          <p:cNvPr id="31" name="TextBox 30"/>
          <p:cNvSpPr txBox="1"/>
          <p:nvPr/>
        </p:nvSpPr>
        <p:spPr>
          <a:xfrm>
            <a:off x="9792287" y="2282048"/>
            <a:ext cx="595035" cy="584775"/>
          </a:xfrm>
          <a:prstGeom prst="rect">
            <a:avLst/>
          </a:prstGeom>
          <a:noFill/>
        </p:spPr>
        <p:txBody>
          <a:bodyPr wrap="none" rtlCol="0">
            <a:spAutoFit/>
          </a:bodyPr>
          <a:lstStyle/>
          <a:p>
            <a:r>
              <a:rPr lang="en-US" sz="3200" b="1" dirty="0" smtClean="0"/>
              <a:t>**</a:t>
            </a:r>
            <a:endParaRPr lang="en-US" sz="3200" b="1" dirty="0"/>
          </a:p>
        </p:txBody>
      </p:sp>
      <p:sp>
        <p:nvSpPr>
          <p:cNvPr id="32" name="TextBox 31"/>
          <p:cNvSpPr txBox="1"/>
          <p:nvPr/>
        </p:nvSpPr>
        <p:spPr>
          <a:xfrm>
            <a:off x="2572150" y="1243190"/>
            <a:ext cx="389850" cy="584775"/>
          </a:xfrm>
          <a:prstGeom prst="rect">
            <a:avLst/>
          </a:prstGeom>
          <a:noFill/>
        </p:spPr>
        <p:txBody>
          <a:bodyPr wrap="none" rtlCol="0">
            <a:spAutoFit/>
          </a:bodyPr>
          <a:lstStyle/>
          <a:p>
            <a:r>
              <a:rPr lang="en-US" sz="3200" b="1" smtClean="0"/>
              <a:t>*</a:t>
            </a:r>
            <a:endParaRPr lang="en-US" sz="3200" b="1"/>
          </a:p>
        </p:txBody>
      </p:sp>
      <p:sp>
        <p:nvSpPr>
          <p:cNvPr id="33" name="TextBox 32"/>
          <p:cNvSpPr txBox="1"/>
          <p:nvPr/>
        </p:nvSpPr>
        <p:spPr>
          <a:xfrm>
            <a:off x="2593134" y="2574435"/>
            <a:ext cx="389850" cy="584775"/>
          </a:xfrm>
          <a:prstGeom prst="rect">
            <a:avLst/>
          </a:prstGeom>
          <a:noFill/>
        </p:spPr>
        <p:txBody>
          <a:bodyPr wrap="none" rtlCol="0">
            <a:spAutoFit/>
          </a:bodyPr>
          <a:lstStyle/>
          <a:p>
            <a:r>
              <a:rPr lang="en-US" sz="3200" b="1" smtClean="0"/>
              <a:t>*</a:t>
            </a:r>
            <a:endParaRPr lang="en-US" sz="3200" b="1" dirty="0"/>
          </a:p>
        </p:txBody>
      </p:sp>
      <p:sp>
        <p:nvSpPr>
          <p:cNvPr id="15" name="TextBox 14"/>
          <p:cNvSpPr txBox="1"/>
          <p:nvPr/>
        </p:nvSpPr>
        <p:spPr>
          <a:xfrm>
            <a:off x="7279348" y="6027191"/>
            <a:ext cx="478842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Photoperiod and diapause genotype interaction: </a:t>
            </a:r>
          </a:p>
          <a:p>
            <a:r>
              <a:rPr lang="en-US" dirty="0" err="1" smtClean="0"/>
              <a:t>Df</a:t>
            </a:r>
            <a:r>
              <a:rPr lang="en-US" dirty="0" smtClean="0"/>
              <a:t>=</a:t>
            </a:r>
            <a:r>
              <a:rPr lang="hr-HR" dirty="0" smtClean="0"/>
              <a:t>3380.0,  t-</a:t>
            </a:r>
            <a:r>
              <a:rPr lang="hr-HR" dirty="0" err="1" smtClean="0"/>
              <a:t>value</a:t>
            </a:r>
            <a:r>
              <a:rPr lang="hr-HR" dirty="0" smtClean="0"/>
              <a:t>=-17.535,  p-</a:t>
            </a:r>
            <a:r>
              <a:rPr lang="hr-HR" dirty="0" err="1" smtClean="0"/>
              <a:t>value</a:t>
            </a:r>
            <a:r>
              <a:rPr lang="hr-HR" dirty="0" smtClean="0"/>
              <a:t>=&lt; </a:t>
            </a:r>
            <a:r>
              <a:rPr lang="hr-HR" dirty="0"/>
              <a:t>2e-16 *</a:t>
            </a:r>
            <a:endParaRPr lang="en-US" dirty="0"/>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should I compare? </a:t>
            </a:r>
            <a:r>
              <a:rPr lang="en-US" b="1" u="sng" dirty="0" smtClean="0"/>
              <a:t>During Wandering!!</a:t>
            </a:r>
            <a:endParaRPr lang="en-US" b="1" u="sng" dirty="0"/>
          </a:p>
        </p:txBody>
      </p:sp>
      <p:sp>
        <p:nvSpPr>
          <p:cNvPr id="3" name="Content Placeholder 2"/>
          <p:cNvSpPr>
            <a:spLocks noGrp="1"/>
          </p:cNvSpPr>
          <p:nvPr>
            <p:ph idx="1"/>
          </p:nvPr>
        </p:nvSpPr>
        <p:spPr>
          <a:xfrm>
            <a:off x="609600" y="1600203"/>
            <a:ext cx="4445000" cy="4525963"/>
          </a:xfrm>
        </p:spPr>
        <p:txBody>
          <a:bodyPr>
            <a:normAutofit lnSpcReduction="10000"/>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Diapause diagnosis using wandering assay </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LEAN/LIPID</a:t>
            </a:r>
            <a:r>
              <a:rPr lang="en-US" dirty="0" smtClean="0"/>
              <a:t> mass accumulation</a:t>
            </a:r>
            <a:endParaRPr lang="en-US" dirty="0"/>
          </a:p>
        </p:txBody>
      </p:sp>
      <p:graphicFrame>
        <p:nvGraphicFramePr>
          <p:cNvPr id="4" name="Chart 3">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1279479178"/>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smtClean="0">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05992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2"/>
          <a:srcRect l="2623" r="12542" b="8988"/>
          <a:stretch/>
        </p:blipFill>
        <p:spPr>
          <a:xfrm>
            <a:off x="1984472" y="1241379"/>
            <a:ext cx="8701924" cy="4463110"/>
          </a:xfrm>
          <a:prstGeom prst="rect">
            <a:avLst/>
          </a:prstGeom>
        </p:spPr>
      </p:pic>
      <p:sp>
        <p:nvSpPr>
          <p:cNvPr id="44"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7000"/>
            <a:ext cx="10972800" cy="1114379"/>
          </a:xfrm>
        </p:spPr>
        <p:txBody>
          <a:bodyPr>
            <a:normAutofit fontScale="90000"/>
          </a:bodyPr>
          <a:lstStyle/>
          <a:p>
            <a:r>
              <a:rPr lang="en-US" dirty="0" smtClean="0"/>
              <a:t>Lean </a:t>
            </a:r>
            <a:r>
              <a:rPr lang="en-US" smtClean="0"/>
              <a:t>Mass Increases in </a:t>
            </a:r>
            <a:r>
              <a:rPr lang="en-US" dirty="0" smtClean="0"/>
              <a:t>Diapause Programming and for Long-Diapause Larvae!</a:t>
            </a:r>
            <a:endParaRPr lang="en-US" dirty="0"/>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48" name="TextBox 47"/>
          <p:cNvSpPr txBox="1"/>
          <p:nvPr/>
        </p:nvSpPr>
        <p:spPr>
          <a:xfrm>
            <a:off x="127101" y="6441600"/>
            <a:ext cx="5450210" cy="338554"/>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Linear </a:t>
            </a:r>
            <a:r>
              <a:rPr lang="en-US" sz="1600" smtClean="0"/>
              <a:t>Model (Lean Mass ～ </a:t>
            </a:r>
            <a:r>
              <a:rPr lang="en-US" sz="1600" dirty="0" smtClean="0"/>
              <a:t>Photoperiod x Diapause genotype)</a:t>
            </a:r>
            <a:endParaRPr lang="en-US" sz="1600" dirty="0"/>
          </a:p>
        </p:txBody>
      </p:sp>
      <p:sp>
        <p:nvSpPr>
          <p:cNvPr id="49" name="TextBox 48"/>
          <p:cNvSpPr txBox="1"/>
          <p:nvPr/>
        </p:nvSpPr>
        <p:spPr>
          <a:xfrm>
            <a:off x="7309353" y="6133823"/>
            <a:ext cx="426559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Photoperiod and diapause genotype interaction: </a:t>
            </a:r>
          </a:p>
          <a:p>
            <a:r>
              <a:rPr lang="en-US" sz="1600" dirty="0" err="1" smtClean="0"/>
              <a:t>Df</a:t>
            </a:r>
            <a:r>
              <a:rPr lang="en-US" sz="1600" dirty="0" smtClean="0"/>
              <a:t>=</a:t>
            </a:r>
            <a:r>
              <a:rPr lang="hr-HR" sz="1600" dirty="0" smtClean="0"/>
              <a:t>3380.0,  t-</a:t>
            </a:r>
            <a:r>
              <a:rPr lang="hr-HR" sz="1600" dirty="0" err="1" smtClean="0"/>
              <a:t>value</a:t>
            </a:r>
            <a:r>
              <a:rPr lang="hr-HR" sz="1600" dirty="0" smtClean="0"/>
              <a:t>=-17.535,  p-</a:t>
            </a:r>
            <a:r>
              <a:rPr lang="hr-HR" sz="1600" dirty="0" err="1" smtClean="0"/>
              <a:t>value</a:t>
            </a:r>
            <a:r>
              <a:rPr lang="hr-HR" sz="1600" dirty="0" smtClean="0"/>
              <a:t>=&lt; </a:t>
            </a:r>
            <a:r>
              <a:rPr lang="hr-HR" sz="1600" dirty="0"/>
              <a:t>2e-16 *</a:t>
            </a:r>
            <a:endParaRPr lang="en-US" sz="1600" dirty="0"/>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7000"/>
            <a:ext cx="10972800" cy="1114379"/>
          </a:xfrm>
        </p:spPr>
        <p:txBody>
          <a:bodyPr>
            <a:normAutofit fontScale="90000"/>
          </a:bodyPr>
          <a:lstStyle/>
          <a:p>
            <a:r>
              <a:rPr lang="en-US" dirty="0" smtClean="0"/>
              <a:t>Lean </a:t>
            </a:r>
            <a:r>
              <a:rPr lang="en-US" smtClean="0"/>
              <a:t>Mass Increases in </a:t>
            </a:r>
            <a:r>
              <a:rPr lang="en-US" dirty="0" smtClean="0"/>
              <a:t>Diapause Programming and for Long-Diapause Larvae!</a:t>
            </a:r>
            <a:endParaRPr lang="en-US" dirty="0"/>
          </a:p>
        </p:txBody>
      </p:sp>
      <p:pic>
        <p:nvPicPr>
          <p:cNvPr id="3" name="Picture 2"/>
          <p:cNvPicPr>
            <a:picLocks noChangeAspect="1"/>
          </p:cNvPicPr>
          <p:nvPr/>
        </p:nvPicPr>
        <p:blipFill rotWithShape="1">
          <a:blip r:embed="rId2"/>
          <a:srcRect l="2912" r="11489" b="9495"/>
          <a:stretch/>
        </p:blipFill>
        <p:spPr>
          <a:xfrm>
            <a:off x="2037697" y="1241379"/>
            <a:ext cx="8648700" cy="4437710"/>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7" name="TextBox 16"/>
          <p:cNvSpPr txBox="1"/>
          <p:nvPr/>
        </p:nvSpPr>
        <p:spPr>
          <a:xfrm>
            <a:off x="127101" y="6441600"/>
            <a:ext cx="5450210" cy="338554"/>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Linear </a:t>
            </a:r>
            <a:r>
              <a:rPr lang="en-US" sz="1600" smtClean="0"/>
              <a:t>Model (Lean Mass ～ </a:t>
            </a:r>
            <a:r>
              <a:rPr lang="en-US" sz="1600" dirty="0" smtClean="0"/>
              <a:t>Photoperiod x Diapause genotype)</a:t>
            </a:r>
            <a:endParaRPr lang="en-US" sz="1600" dirty="0"/>
          </a:p>
        </p:txBody>
      </p:sp>
      <p:sp>
        <p:nvSpPr>
          <p:cNvPr id="23" name="TextBox 22"/>
          <p:cNvSpPr txBox="1"/>
          <p:nvPr/>
        </p:nvSpPr>
        <p:spPr>
          <a:xfrm>
            <a:off x="7309353" y="6133823"/>
            <a:ext cx="426559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smtClean="0"/>
              <a:t>Photoperiod and diapause genotype interaction: </a:t>
            </a:r>
          </a:p>
          <a:p>
            <a:r>
              <a:rPr lang="en-US" sz="1600" dirty="0" err="1" smtClean="0"/>
              <a:t>Df</a:t>
            </a:r>
            <a:r>
              <a:rPr lang="en-US" sz="1600" dirty="0" smtClean="0"/>
              <a:t>=</a:t>
            </a:r>
            <a:r>
              <a:rPr lang="hr-HR" sz="1600" dirty="0" smtClean="0"/>
              <a:t>3380.0,  t-</a:t>
            </a:r>
            <a:r>
              <a:rPr lang="hr-HR" sz="1600" dirty="0" err="1" smtClean="0"/>
              <a:t>value</a:t>
            </a:r>
            <a:r>
              <a:rPr lang="hr-HR" sz="1600" dirty="0" smtClean="0"/>
              <a:t>=-17.535,  p-</a:t>
            </a:r>
            <a:r>
              <a:rPr lang="hr-HR" sz="1600" dirty="0" err="1" smtClean="0"/>
              <a:t>value</a:t>
            </a:r>
            <a:r>
              <a:rPr lang="hr-HR" sz="1600" dirty="0" smtClean="0"/>
              <a:t>=&lt; </a:t>
            </a:r>
            <a:r>
              <a:rPr lang="hr-HR" sz="1600" dirty="0"/>
              <a:t>2e-16 *</a:t>
            </a:r>
            <a:endParaRPr lang="en-US" sz="1600" dirty="0"/>
          </a:p>
        </p:txBody>
      </p:sp>
      <p:pic>
        <p:nvPicPr>
          <p:cNvPr id="5" name="Picture 4"/>
          <p:cNvPicPr>
            <a:picLocks noChangeAspect="1"/>
          </p:cNvPicPr>
          <p:nvPr/>
        </p:nvPicPr>
        <p:blipFill rotWithShape="1">
          <a:blip r:embed="rId3"/>
          <a:srcRect l="3105" r="12583" b="8737"/>
          <a:stretch/>
        </p:blipFill>
        <p:spPr>
          <a:xfrm>
            <a:off x="1984474" y="1241379"/>
            <a:ext cx="8701923" cy="4463112"/>
          </a:xfrm>
          <a:prstGeom prst="rect">
            <a:avLst/>
          </a:prstGeom>
        </p:spPr>
      </p:pic>
      <p:pic>
        <p:nvPicPr>
          <p:cNvPr id="6" name="Picture 5"/>
          <p:cNvPicPr>
            <a:picLocks noChangeAspect="1"/>
          </p:cNvPicPr>
          <p:nvPr/>
        </p:nvPicPr>
        <p:blipFill rotWithShape="1">
          <a:blip r:embed="rId4"/>
          <a:srcRect l="2779" r="13377" b="8525"/>
          <a:stretch/>
        </p:blipFill>
        <p:spPr>
          <a:xfrm>
            <a:off x="1984473" y="1241379"/>
            <a:ext cx="8701923" cy="4463110"/>
          </a:xfrm>
          <a:prstGeom prst="rect">
            <a:avLst/>
          </a:prstGeom>
        </p:spPr>
      </p:pic>
    </p:spTree>
    <p:extLst>
      <p:ext uri="{BB962C8B-B14F-4D97-AF65-F5344CB8AC3E}">
        <p14:creationId xmlns:p14="http://schemas.microsoft.com/office/powerpoint/2010/main" val="939592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12" r="11489" b="9495"/>
          <a:stretch/>
        </p:blipFill>
        <p:spPr>
          <a:xfrm>
            <a:off x="2073165" y="1266779"/>
            <a:ext cx="7609678" cy="4965468"/>
          </a:xfrm>
          <a:prstGeom prst="rect">
            <a:avLst/>
          </a:prstGeom>
        </p:spPr>
      </p:pic>
      <p:sp>
        <p:nvSpPr>
          <p:cNvPr id="5" name="Left Bracket 4"/>
          <p:cNvSpPr/>
          <p:nvPr/>
        </p:nvSpPr>
        <p:spPr>
          <a:xfrm flipH="1">
            <a:off x="7749466" y="3385465"/>
            <a:ext cx="546240" cy="50601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7749466" y="1339382"/>
            <a:ext cx="546240" cy="82208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475943" y="1376705"/>
            <a:ext cx="1664100" cy="646331"/>
          </a:xfrm>
          <a:prstGeom prst="rect">
            <a:avLst/>
          </a:prstGeom>
          <a:noFill/>
        </p:spPr>
        <p:txBody>
          <a:bodyPr wrap="square" rtlCol="0">
            <a:spAutoFit/>
          </a:bodyPr>
          <a:lstStyle/>
          <a:p>
            <a:r>
              <a:rPr lang="en-US" dirty="0" smtClean="0"/>
              <a:t>Long Genotype in Diapause</a:t>
            </a:r>
            <a:endParaRPr lang="en-US" dirty="0"/>
          </a:p>
        </p:txBody>
      </p:sp>
      <p:sp>
        <p:nvSpPr>
          <p:cNvPr id="8" name="TextBox 7"/>
          <p:cNvSpPr txBox="1"/>
          <p:nvPr/>
        </p:nvSpPr>
        <p:spPr>
          <a:xfrm>
            <a:off x="8367697" y="3313803"/>
            <a:ext cx="1772346" cy="646331"/>
          </a:xfrm>
          <a:prstGeom prst="rect">
            <a:avLst/>
          </a:prstGeom>
          <a:noFill/>
        </p:spPr>
        <p:txBody>
          <a:bodyPr wrap="square" rtlCol="0">
            <a:spAutoFit/>
          </a:bodyPr>
          <a:lstStyle/>
          <a:p>
            <a:r>
              <a:rPr lang="en-US" dirty="0" smtClean="0"/>
              <a:t>Short Genotype non diapause</a:t>
            </a:r>
            <a:endParaRPr lang="en-US" dirty="0"/>
          </a:p>
        </p:txBody>
      </p:sp>
      <p:sp>
        <p:nvSpPr>
          <p:cNvPr id="9" name="TextBox 8"/>
          <p:cNvSpPr txBox="1"/>
          <p:nvPr/>
        </p:nvSpPr>
        <p:spPr>
          <a:xfrm>
            <a:off x="7634373" y="3380181"/>
            <a:ext cx="282450" cy="369332"/>
          </a:xfrm>
          <a:prstGeom prst="rect">
            <a:avLst/>
          </a:prstGeom>
          <a:noFill/>
        </p:spPr>
        <p:txBody>
          <a:bodyPr wrap="none" rtlCol="0">
            <a:spAutoFit/>
          </a:bodyPr>
          <a:lstStyle/>
          <a:p>
            <a:r>
              <a:rPr lang="en-US" dirty="0"/>
              <a:t>c</a:t>
            </a:r>
          </a:p>
        </p:txBody>
      </p:sp>
      <p:sp>
        <p:nvSpPr>
          <p:cNvPr id="10" name="TextBox 9"/>
          <p:cNvSpPr txBox="1"/>
          <p:nvPr/>
        </p:nvSpPr>
        <p:spPr>
          <a:xfrm>
            <a:off x="7649332" y="1558139"/>
            <a:ext cx="295274" cy="369332"/>
          </a:xfrm>
          <a:prstGeom prst="rect">
            <a:avLst/>
          </a:prstGeom>
          <a:noFill/>
        </p:spPr>
        <p:txBody>
          <a:bodyPr wrap="none" rtlCol="0">
            <a:spAutoFit/>
          </a:bodyPr>
          <a:lstStyle/>
          <a:p>
            <a:r>
              <a:rPr lang="en-US"/>
              <a:t>a</a:t>
            </a:r>
          </a:p>
        </p:txBody>
      </p:sp>
      <p:sp>
        <p:nvSpPr>
          <p:cNvPr id="11" name="Left Bracket 10"/>
          <p:cNvSpPr/>
          <p:nvPr/>
        </p:nvSpPr>
        <p:spPr>
          <a:xfrm flipH="1">
            <a:off x="7749466" y="2380219"/>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7649332" y="2647803"/>
            <a:ext cx="306494" cy="369332"/>
          </a:xfrm>
          <a:prstGeom prst="rect">
            <a:avLst/>
          </a:prstGeom>
          <a:noFill/>
        </p:spPr>
        <p:txBody>
          <a:bodyPr wrap="none" rtlCol="0">
            <a:spAutoFit/>
          </a:bodyPr>
          <a:lstStyle/>
          <a:p>
            <a:r>
              <a:rPr lang="en-US" dirty="0"/>
              <a:t>b</a:t>
            </a:r>
          </a:p>
        </p:txBody>
      </p:sp>
      <p:sp>
        <p:nvSpPr>
          <p:cNvPr id="13" name="TextBox 12"/>
          <p:cNvSpPr txBox="1"/>
          <p:nvPr/>
        </p:nvSpPr>
        <p:spPr>
          <a:xfrm>
            <a:off x="8367697" y="2509303"/>
            <a:ext cx="3352612" cy="646331"/>
          </a:xfrm>
          <a:prstGeom prst="rect">
            <a:avLst/>
          </a:prstGeom>
          <a:noFill/>
        </p:spPr>
        <p:txBody>
          <a:bodyPr wrap="square" rtlCol="0">
            <a:spAutoFit/>
          </a:bodyPr>
          <a:lstStyle/>
          <a:p>
            <a:r>
              <a:rPr lang="en-US" dirty="0" smtClean="0"/>
              <a:t>Short Genotype in Diapause &amp; Long Genotype in non diapause </a:t>
            </a:r>
            <a:endParaRPr lang="en-US" dirty="0"/>
          </a:p>
        </p:txBody>
      </p:sp>
    </p:spTree>
    <p:extLst>
      <p:ext uri="{BB962C8B-B14F-4D97-AF65-F5344CB8AC3E}">
        <p14:creationId xmlns:p14="http://schemas.microsoft.com/office/powerpoint/2010/main" val="562747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4400" b="1" dirty="0"/>
              <a:t>Animals programmed for </a:t>
            </a:r>
            <a:r>
              <a:rPr lang="en-US" sz="4400" b="1" dirty="0" smtClean="0"/>
              <a:t>long </a:t>
            </a:r>
            <a:r>
              <a:rPr lang="en-US" sz="4400" b="1" dirty="0"/>
              <a:t>diapause are fatter!</a:t>
            </a:r>
            <a:endParaRPr lang="en-US" sz="4400" b="1" dirty="0">
              <a:cs typeface="Calibri"/>
            </a:endParaRPr>
          </a:p>
        </p:txBody>
      </p:sp>
      <p:sp>
        <p:nvSpPr>
          <p:cNvPr id="25" name="TextBox 24"/>
          <p:cNvSpPr txBox="1"/>
          <p:nvPr/>
        </p:nvSpPr>
        <p:spPr>
          <a:xfrm>
            <a:off x="113056" y="103703"/>
            <a:ext cx="6133346" cy="3693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Linear Model (wandering ～ Photoperiod x Diapause genotype)</a:t>
            </a:r>
            <a:endParaRPr lang="en-US" dirty="0"/>
          </a:p>
        </p:txBody>
      </p:sp>
      <p:sp>
        <p:nvSpPr>
          <p:cNvPr id="26" name="TextBox 25"/>
          <p:cNvSpPr txBox="1"/>
          <p:nvPr/>
        </p:nvSpPr>
        <p:spPr>
          <a:xfrm>
            <a:off x="5848853" y="5906315"/>
            <a:ext cx="634314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Photoperiod and diapause genotype interaction: </a:t>
            </a:r>
          </a:p>
          <a:p>
            <a:r>
              <a:rPr lang="en-US" sz="2400" dirty="0" err="1" smtClean="0"/>
              <a:t>Df</a:t>
            </a:r>
            <a:r>
              <a:rPr lang="en-US" sz="2400" dirty="0" smtClean="0"/>
              <a:t>=</a:t>
            </a:r>
            <a:r>
              <a:rPr lang="hr-HR" sz="2400" dirty="0" smtClean="0"/>
              <a:t>3380.0,  t-</a:t>
            </a:r>
            <a:r>
              <a:rPr lang="hr-HR" sz="2400" dirty="0" err="1" smtClean="0"/>
              <a:t>value</a:t>
            </a:r>
            <a:r>
              <a:rPr lang="hr-HR" sz="2400" dirty="0" smtClean="0"/>
              <a:t>=-17.535,  p-</a:t>
            </a:r>
            <a:r>
              <a:rPr lang="hr-HR" sz="2400" dirty="0" err="1" smtClean="0"/>
              <a:t>value</a:t>
            </a:r>
            <a:r>
              <a:rPr lang="hr-HR" sz="2400" dirty="0" smtClean="0"/>
              <a:t>=&lt; </a:t>
            </a:r>
            <a:r>
              <a:rPr lang="hr-HR" sz="2400" dirty="0"/>
              <a:t>2e-16 *</a:t>
            </a:r>
            <a:endParaRPr lang="en-US" sz="2400" dirty="0"/>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a:t>a</a:t>
            </a:r>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a:t>a</a:t>
            </a:r>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Genotype</a:t>
            </a:r>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Genotype</a:t>
            </a:r>
          </a:p>
        </p:txBody>
      </p:sp>
      <p:sp>
        <p:nvSpPr>
          <p:cNvPr id="21" name="TextBox 20"/>
          <p:cNvSpPr txBox="1"/>
          <p:nvPr/>
        </p:nvSpPr>
        <p:spPr>
          <a:xfrm>
            <a:off x="113056" y="103703"/>
            <a:ext cx="6133346" cy="3693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Linear Model (wandering ～ Photoperiod x Diapause genotype)</a:t>
            </a:r>
            <a:endParaRPr lang="en-US" dirty="0"/>
          </a:p>
        </p:txBody>
      </p:sp>
      <p:sp>
        <p:nvSpPr>
          <p:cNvPr id="22" name="TextBox 21"/>
          <p:cNvSpPr txBox="1"/>
          <p:nvPr/>
        </p:nvSpPr>
        <p:spPr>
          <a:xfrm>
            <a:off x="5848853" y="5906315"/>
            <a:ext cx="634314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Photoperiod and diapause genotype interaction: </a:t>
            </a:r>
          </a:p>
          <a:p>
            <a:r>
              <a:rPr lang="en-US" sz="2400" dirty="0" err="1" smtClean="0"/>
              <a:t>Df</a:t>
            </a:r>
            <a:r>
              <a:rPr lang="en-US" sz="2400" dirty="0" smtClean="0"/>
              <a:t>=</a:t>
            </a:r>
            <a:r>
              <a:rPr lang="hr-HR" sz="2400" dirty="0" smtClean="0"/>
              <a:t>3380.0,  t-</a:t>
            </a:r>
            <a:r>
              <a:rPr lang="hr-HR" sz="2400" dirty="0" err="1" smtClean="0"/>
              <a:t>value</a:t>
            </a:r>
            <a:r>
              <a:rPr lang="hr-HR" sz="2400" dirty="0" smtClean="0"/>
              <a:t>=-17.535,  p-</a:t>
            </a:r>
            <a:r>
              <a:rPr lang="hr-HR" sz="2400" dirty="0" err="1" smtClean="0"/>
              <a:t>value</a:t>
            </a:r>
            <a:r>
              <a:rPr lang="hr-HR" sz="2400" dirty="0" smtClean="0"/>
              <a:t>=&lt; </a:t>
            </a:r>
            <a:r>
              <a:rPr lang="hr-HR" sz="2400" dirty="0"/>
              <a:t>2e-16 *</a:t>
            </a:r>
            <a:endParaRPr lang="en-US" sz="2400" dirty="0"/>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614187766"/>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smtClean="0"/>
              <a:t>LEAN/LIPID</a:t>
            </a:r>
            <a:r>
              <a:rPr lang="en-US" dirty="0" smtClean="0"/>
              <a:t> mass depletion</a:t>
            </a:r>
            <a:endParaRPr lang="en-US" dirty="0"/>
          </a:p>
        </p:txBody>
      </p:sp>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smtClean="0">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8" name="TextBox 17"/>
          <p:cNvSpPr txBox="1"/>
          <p:nvPr/>
        </p:nvSpPr>
        <p:spPr>
          <a:xfrm>
            <a:off x="113056" y="103703"/>
            <a:ext cx="6133346" cy="3693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Linear Model (wandering ～ Photoperiod x Diapause genotype)</a:t>
            </a:r>
            <a:endParaRPr lang="en-US" dirty="0"/>
          </a:p>
        </p:txBody>
      </p:sp>
      <p:sp>
        <p:nvSpPr>
          <p:cNvPr id="20" name="TextBox 19"/>
          <p:cNvSpPr txBox="1"/>
          <p:nvPr/>
        </p:nvSpPr>
        <p:spPr>
          <a:xfrm>
            <a:off x="5848853" y="5906315"/>
            <a:ext cx="634314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Photoperiod and diapause genotype interaction: </a:t>
            </a:r>
          </a:p>
          <a:p>
            <a:r>
              <a:rPr lang="en-US" sz="2400" dirty="0" err="1" smtClean="0"/>
              <a:t>Df</a:t>
            </a:r>
            <a:r>
              <a:rPr lang="en-US" sz="2400" dirty="0" smtClean="0"/>
              <a:t>=</a:t>
            </a:r>
            <a:r>
              <a:rPr lang="hr-HR" sz="2400" dirty="0" smtClean="0"/>
              <a:t>3380.0,  t-</a:t>
            </a:r>
            <a:r>
              <a:rPr lang="hr-HR" sz="2400" dirty="0" err="1" smtClean="0"/>
              <a:t>value</a:t>
            </a:r>
            <a:r>
              <a:rPr lang="hr-HR" sz="2400" dirty="0" smtClean="0"/>
              <a:t>=-17.535,  p-</a:t>
            </a:r>
            <a:r>
              <a:rPr lang="hr-HR" sz="2400" dirty="0" err="1" smtClean="0"/>
              <a:t>value</a:t>
            </a:r>
            <a:r>
              <a:rPr lang="hr-HR" sz="2400" dirty="0" smtClean="0"/>
              <a:t>=&lt; </a:t>
            </a:r>
            <a:r>
              <a:rPr lang="hr-HR" sz="2400" dirty="0"/>
              <a:t>2e-16 *</a:t>
            </a:r>
            <a:endParaRPr lang="en-US" sz="2400" dirty="0"/>
          </a:p>
        </p:txBody>
      </p:sp>
    </p:spTree>
    <p:extLst>
      <p:ext uri="{BB962C8B-B14F-4D97-AF65-F5344CB8AC3E}">
        <p14:creationId xmlns:p14="http://schemas.microsoft.com/office/powerpoint/2010/main" val="1394420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 xmlns:a16="http://schemas.microsoft.com/office/drawing/2014/main"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20" name="TextBox 19"/>
          <p:cNvSpPr txBox="1"/>
          <p:nvPr/>
        </p:nvSpPr>
        <p:spPr>
          <a:xfrm>
            <a:off x="113056" y="103703"/>
            <a:ext cx="6133346" cy="3693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Linear Model (wandering ～ Photoperiod x Diapause genotype)</a:t>
            </a:r>
            <a:endParaRPr lang="en-US" dirty="0"/>
          </a:p>
        </p:txBody>
      </p:sp>
      <p:sp>
        <p:nvSpPr>
          <p:cNvPr id="21" name="TextBox 20"/>
          <p:cNvSpPr txBox="1"/>
          <p:nvPr/>
        </p:nvSpPr>
        <p:spPr>
          <a:xfrm>
            <a:off x="5848853" y="5906315"/>
            <a:ext cx="634314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Photoperiod and diapause genotype interaction: </a:t>
            </a:r>
          </a:p>
          <a:p>
            <a:r>
              <a:rPr lang="en-US" sz="2400" dirty="0" err="1" smtClean="0"/>
              <a:t>Df</a:t>
            </a:r>
            <a:r>
              <a:rPr lang="en-US" sz="2400" dirty="0" smtClean="0"/>
              <a:t>=</a:t>
            </a:r>
            <a:r>
              <a:rPr lang="hr-HR" sz="2400" dirty="0" smtClean="0"/>
              <a:t>3380.0,  t-</a:t>
            </a:r>
            <a:r>
              <a:rPr lang="hr-HR" sz="2400" dirty="0" err="1" smtClean="0"/>
              <a:t>value</a:t>
            </a:r>
            <a:r>
              <a:rPr lang="hr-HR" sz="2400" dirty="0" smtClean="0"/>
              <a:t>=-17.535,  p-</a:t>
            </a:r>
            <a:r>
              <a:rPr lang="hr-HR" sz="2400" dirty="0" err="1" smtClean="0"/>
              <a:t>value</a:t>
            </a:r>
            <a:r>
              <a:rPr lang="hr-HR" sz="2400" dirty="0" smtClean="0"/>
              <a:t>=&lt; </a:t>
            </a:r>
            <a:r>
              <a:rPr lang="hr-HR" sz="2400" dirty="0"/>
              <a:t>2e-16 *</a:t>
            </a:r>
            <a:endParaRPr lang="en-US" sz="2400" dirty="0"/>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Lipid/Lean Mass </a:t>
            </a:r>
            <a:r>
              <a:rPr lang="en-US" sz="3600" u="sng" dirty="0"/>
              <a:t>Accumulation </a:t>
            </a:r>
            <a:r>
              <a:rPr lang="en-US" sz="3600" dirty="0"/>
              <a:t>increases 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smtClean="0">
                <a:solidFill>
                  <a:schemeClr val="tx1"/>
                </a:solidFill>
              </a:rPr>
              <a:t>Determine thresholds</a:t>
            </a:r>
          </a:p>
          <a:p>
            <a:pPr marL="571500" indent="-571500" algn="ctr">
              <a:buFont typeface="Arial" charset="0"/>
              <a:buChar char="•"/>
            </a:pPr>
            <a:r>
              <a:rPr lang="en-US" sz="3600" dirty="0" smtClean="0">
                <a:solidFill>
                  <a:schemeClr val="tx1"/>
                </a:solidFill>
              </a:rPr>
              <a:t>Manipulate stores</a:t>
            </a:r>
          </a:p>
          <a:p>
            <a:pPr marL="571500" indent="-571500" algn="ctr">
              <a:buFont typeface="Arial" charset="0"/>
              <a:buChar char="•"/>
            </a:pPr>
            <a:r>
              <a:rPr lang="en-US" sz="3600" dirty="0" smtClean="0">
                <a:solidFill>
                  <a:schemeClr val="tx1"/>
                </a:solidFill>
              </a:rPr>
              <a:t>Reduce populations</a:t>
            </a:r>
            <a:endParaRPr lang="en-US" sz="3600" dirty="0">
              <a:solidFill>
                <a:schemeClr val="tx1"/>
              </a:solidFill>
            </a:endParaRP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pic>
        <p:nvPicPr>
          <p:cNvPr id="15" name="Content Placeholder 3"/>
          <p:cNvPicPr>
            <a:picLocks noChangeAspect="1"/>
          </p:cNvPicPr>
          <p:nvPr/>
        </p:nvPicPr>
        <p:blipFill rotWithShape="1">
          <a:blip r:embed="rId4" cstate="print">
            <a:alphaModFix/>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spTree>
    <p:extLst>
      <p:ext uri="{BB962C8B-B14F-4D97-AF65-F5344CB8AC3E}">
        <p14:creationId xmlns:p14="http://schemas.microsoft.com/office/powerpoint/2010/main" val="194362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808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9149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32538</TotalTime>
  <Words>3459</Words>
  <Application>Microsoft Macintosh PowerPoint</Application>
  <PresentationFormat>Widescreen</PresentationFormat>
  <Paragraphs>1031</Paragraphs>
  <Slides>166</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166</vt:i4>
      </vt:variant>
    </vt:vector>
  </HeadingPairs>
  <TitlesOfParts>
    <vt:vector size="171"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What season is it? Should I prepare for diapause?</vt:lpstr>
      <vt:lpstr>Photoperiod</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LEAN/LIPID mass depletion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larvae respond?</vt:lpstr>
      <vt:lpstr>PowerPoint Presentation</vt:lpstr>
      <vt:lpstr>PowerPoint Presentation</vt:lpstr>
      <vt:lpstr>PowerPoint Presentation</vt:lpstr>
      <vt:lpstr>Separating Shallow Diapause and Deep Diapause</vt:lpstr>
      <vt:lpstr>PowerPoint Presentation</vt:lpstr>
      <vt:lpstr>PowerPoint Presentation</vt:lpstr>
      <vt:lpstr>PowerPoint Presentation</vt:lpstr>
      <vt:lpstr>Why compare at the wandering stage?</vt:lpstr>
      <vt:lpstr>PowerPoint Presentation</vt:lpstr>
      <vt:lpstr>PowerPoint Presentation</vt:lpstr>
      <vt:lpstr>When should I compare? During Wandering!!</vt:lpstr>
      <vt:lpstr>PowerPoint Presentation</vt:lpstr>
      <vt:lpstr>PowerPoint Presentation</vt:lpstr>
      <vt:lpstr>LEAN/LIPID mass accumulation</vt:lpstr>
      <vt:lpstr>Lean Mass Increases in Diapause Programming and for Long-Diapause Larvae!</vt:lpstr>
      <vt:lpstr>Lean Mass Increases in Diapause Programming and for Long-Diapause Larvae!</vt:lpstr>
      <vt:lpstr>PowerPoint Presentation</vt:lpstr>
      <vt:lpstr>PowerPoint Presentation</vt:lpstr>
      <vt:lpstr>PowerPoint Presentation</vt:lpstr>
      <vt:lpstr>LEAN/LIPID mass depletion</vt:lpstr>
      <vt:lpstr>Diapause length affects lean mass depletion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630</cp:revision>
  <cp:lastPrinted>2018-10-19T16:39:19Z</cp:lastPrinted>
  <dcterms:modified xsi:type="dcterms:W3CDTF">2018-10-24T13:24:35Z</dcterms:modified>
</cp:coreProperties>
</file>